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59" r:id="rId6"/>
    <p:sldId id="260" r:id="rId7"/>
    <p:sldId id="258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93AD8F-45D8-4603-B506-B08512242B9D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E0F9FDDC-A9BC-4C04-89CF-82C1F0D04602}">
      <dgm:prSet/>
      <dgm:spPr/>
      <dgm:t>
        <a:bodyPr/>
        <a:lstStyle/>
        <a:p>
          <a:pPr>
            <a:defRPr b="1"/>
          </a:pPr>
          <a:r>
            <a:rPr lang="en-CA" b="1"/>
            <a:t>1. Data Structures</a:t>
          </a:r>
          <a:endParaRPr lang="en-US"/>
        </a:p>
      </dgm:t>
    </dgm:pt>
    <dgm:pt modelId="{72BB357D-ECEA-4526-8972-0CC7D2AF1F05}" type="parTrans" cxnId="{4D125D64-76E2-43DB-A6AE-BF5B94B6DF86}">
      <dgm:prSet/>
      <dgm:spPr/>
      <dgm:t>
        <a:bodyPr/>
        <a:lstStyle/>
        <a:p>
          <a:endParaRPr lang="en-US"/>
        </a:p>
      </dgm:t>
    </dgm:pt>
    <dgm:pt modelId="{A47CF4A5-6C46-434D-825D-33926A6F0511}" type="sibTrans" cxnId="{4D125D64-76E2-43DB-A6AE-BF5B94B6DF86}">
      <dgm:prSet/>
      <dgm:spPr/>
      <dgm:t>
        <a:bodyPr/>
        <a:lstStyle/>
        <a:p>
          <a:endParaRPr lang="en-US"/>
        </a:p>
      </dgm:t>
    </dgm:pt>
    <dgm:pt modelId="{ABD029F1-3ED7-497A-8513-300783EAD28D}">
      <dgm:prSet/>
      <dgm:spPr/>
      <dgm:t>
        <a:bodyPr/>
        <a:lstStyle/>
        <a:p>
          <a:r>
            <a:rPr lang="en-CA" b="1"/>
            <a:t>Series</a:t>
          </a:r>
          <a:r>
            <a:rPr lang="en-CA"/>
            <a:t>: One-dimensional labeled array capable of holding any data type.</a:t>
          </a:r>
          <a:endParaRPr lang="en-US"/>
        </a:p>
      </dgm:t>
    </dgm:pt>
    <dgm:pt modelId="{4E1E249E-57DA-4886-98DF-4A0B208C76E2}" type="parTrans" cxnId="{A204BA53-068A-4727-8104-EF3D3D4F5012}">
      <dgm:prSet/>
      <dgm:spPr/>
      <dgm:t>
        <a:bodyPr/>
        <a:lstStyle/>
        <a:p>
          <a:endParaRPr lang="en-US"/>
        </a:p>
      </dgm:t>
    </dgm:pt>
    <dgm:pt modelId="{92670BF7-1A6A-4F97-8975-D2F5C10F3756}" type="sibTrans" cxnId="{A204BA53-068A-4727-8104-EF3D3D4F5012}">
      <dgm:prSet/>
      <dgm:spPr/>
      <dgm:t>
        <a:bodyPr/>
        <a:lstStyle/>
        <a:p>
          <a:endParaRPr lang="en-US"/>
        </a:p>
      </dgm:t>
    </dgm:pt>
    <dgm:pt modelId="{81E75DE4-E8A6-45FE-80A1-42B6BB9F623E}">
      <dgm:prSet/>
      <dgm:spPr/>
      <dgm:t>
        <a:bodyPr/>
        <a:lstStyle/>
        <a:p>
          <a:r>
            <a:rPr lang="en-CA" b="1"/>
            <a:t>DataFrame</a:t>
          </a:r>
          <a:r>
            <a:rPr lang="en-CA"/>
            <a:t>: Two-dimensional labeled data structure with columns of potentially different types.</a:t>
          </a:r>
          <a:endParaRPr lang="en-US"/>
        </a:p>
      </dgm:t>
    </dgm:pt>
    <dgm:pt modelId="{BC610029-5802-4352-A8EB-50465639416A}" type="parTrans" cxnId="{99DCEB1C-C0D3-498E-9D4F-AABC9B4E35DF}">
      <dgm:prSet/>
      <dgm:spPr/>
      <dgm:t>
        <a:bodyPr/>
        <a:lstStyle/>
        <a:p>
          <a:endParaRPr lang="en-US"/>
        </a:p>
      </dgm:t>
    </dgm:pt>
    <dgm:pt modelId="{B3AAFAF2-6490-444F-A039-2DE31B247B82}" type="sibTrans" cxnId="{99DCEB1C-C0D3-498E-9D4F-AABC9B4E35DF}">
      <dgm:prSet/>
      <dgm:spPr/>
      <dgm:t>
        <a:bodyPr/>
        <a:lstStyle/>
        <a:p>
          <a:endParaRPr lang="en-US"/>
        </a:p>
      </dgm:t>
    </dgm:pt>
    <dgm:pt modelId="{EF0B6C33-9829-4FBD-AB59-EF37E14306E9}">
      <dgm:prSet/>
      <dgm:spPr/>
      <dgm:t>
        <a:bodyPr/>
        <a:lstStyle/>
        <a:p>
          <a:pPr>
            <a:defRPr b="1"/>
          </a:pPr>
          <a:r>
            <a:rPr lang="en-CA" b="1"/>
            <a:t>2. Data Manipulation</a:t>
          </a:r>
          <a:endParaRPr lang="en-US"/>
        </a:p>
      </dgm:t>
    </dgm:pt>
    <dgm:pt modelId="{5C02D4E7-9C69-4219-8218-937B511D54D2}" type="parTrans" cxnId="{DAFA9DE8-AA0E-4DFE-993C-3C317979FD09}">
      <dgm:prSet/>
      <dgm:spPr/>
      <dgm:t>
        <a:bodyPr/>
        <a:lstStyle/>
        <a:p>
          <a:endParaRPr lang="en-US"/>
        </a:p>
      </dgm:t>
    </dgm:pt>
    <dgm:pt modelId="{2BBE2958-DD7F-47DE-A488-CC72DE94D38C}" type="sibTrans" cxnId="{DAFA9DE8-AA0E-4DFE-993C-3C317979FD09}">
      <dgm:prSet/>
      <dgm:spPr/>
      <dgm:t>
        <a:bodyPr/>
        <a:lstStyle/>
        <a:p>
          <a:endParaRPr lang="en-US"/>
        </a:p>
      </dgm:t>
    </dgm:pt>
    <dgm:pt modelId="{12D29638-5235-4793-ACDD-E5217C69C11B}">
      <dgm:prSet/>
      <dgm:spPr/>
      <dgm:t>
        <a:bodyPr/>
        <a:lstStyle/>
        <a:p>
          <a:r>
            <a:rPr lang="en-CA" b="1"/>
            <a:t>Indexing and Selection</a:t>
          </a:r>
          <a:r>
            <a:rPr lang="en-CA"/>
            <a:t>: Access and modify data using labels, positions, or boolean indexing.</a:t>
          </a:r>
          <a:endParaRPr lang="en-US"/>
        </a:p>
      </dgm:t>
    </dgm:pt>
    <dgm:pt modelId="{69430F49-F32F-4CB1-9E99-15E06085954C}" type="parTrans" cxnId="{485FD0A8-76A7-4826-ADC6-F3591C7A1AB4}">
      <dgm:prSet/>
      <dgm:spPr/>
      <dgm:t>
        <a:bodyPr/>
        <a:lstStyle/>
        <a:p>
          <a:endParaRPr lang="en-US"/>
        </a:p>
      </dgm:t>
    </dgm:pt>
    <dgm:pt modelId="{1BE0D787-7B64-4BFB-963A-40131F5E7BDF}" type="sibTrans" cxnId="{485FD0A8-76A7-4826-ADC6-F3591C7A1AB4}">
      <dgm:prSet/>
      <dgm:spPr/>
      <dgm:t>
        <a:bodyPr/>
        <a:lstStyle/>
        <a:p>
          <a:endParaRPr lang="en-US"/>
        </a:p>
      </dgm:t>
    </dgm:pt>
    <dgm:pt modelId="{BFF45202-32D8-4D43-B6FA-2A969900C0C2}">
      <dgm:prSet/>
      <dgm:spPr/>
      <dgm:t>
        <a:bodyPr/>
        <a:lstStyle/>
        <a:p>
          <a:r>
            <a:rPr lang="en-CA" b="1"/>
            <a:t>Handling Missing Data</a:t>
          </a:r>
          <a:r>
            <a:rPr lang="en-CA"/>
            <a:t>: Functions to detect, remove, and fill missing values.</a:t>
          </a:r>
          <a:endParaRPr lang="en-US"/>
        </a:p>
      </dgm:t>
    </dgm:pt>
    <dgm:pt modelId="{19E5960C-4FD4-4CC6-A566-F031D48A1B54}" type="parTrans" cxnId="{FF28DC7D-3947-4B47-8FED-CD05C036C508}">
      <dgm:prSet/>
      <dgm:spPr/>
      <dgm:t>
        <a:bodyPr/>
        <a:lstStyle/>
        <a:p>
          <a:endParaRPr lang="en-US"/>
        </a:p>
      </dgm:t>
    </dgm:pt>
    <dgm:pt modelId="{55A7429B-36BB-4277-8FF5-9F51207A0EDB}" type="sibTrans" cxnId="{FF28DC7D-3947-4B47-8FED-CD05C036C508}">
      <dgm:prSet/>
      <dgm:spPr/>
      <dgm:t>
        <a:bodyPr/>
        <a:lstStyle/>
        <a:p>
          <a:endParaRPr lang="en-US"/>
        </a:p>
      </dgm:t>
    </dgm:pt>
    <dgm:pt modelId="{667A21CC-4F9B-48A9-B2D8-AC4A286CE3F4}">
      <dgm:prSet/>
      <dgm:spPr/>
      <dgm:t>
        <a:bodyPr/>
        <a:lstStyle/>
        <a:p>
          <a:r>
            <a:rPr lang="en-CA" b="1"/>
            <a:t>Merging and Joining</a:t>
          </a:r>
          <a:r>
            <a:rPr lang="en-CA"/>
            <a:t>: Combine multiple DataFrames using various join methods.</a:t>
          </a:r>
          <a:endParaRPr lang="en-US"/>
        </a:p>
      </dgm:t>
    </dgm:pt>
    <dgm:pt modelId="{CAAFE39F-8070-4E5F-AF96-7A65A276AD66}" type="parTrans" cxnId="{CCD591EB-F739-47D6-9FC0-1EF44558C31E}">
      <dgm:prSet/>
      <dgm:spPr/>
      <dgm:t>
        <a:bodyPr/>
        <a:lstStyle/>
        <a:p>
          <a:endParaRPr lang="en-US"/>
        </a:p>
      </dgm:t>
    </dgm:pt>
    <dgm:pt modelId="{95BBC5E6-A540-4C3B-B836-E5E28E738E99}" type="sibTrans" cxnId="{CCD591EB-F739-47D6-9FC0-1EF44558C31E}">
      <dgm:prSet/>
      <dgm:spPr/>
      <dgm:t>
        <a:bodyPr/>
        <a:lstStyle/>
        <a:p>
          <a:endParaRPr lang="en-US"/>
        </a:p>
      </dgm:t>
    </dgm:pt>
    <dgm:pt modelId="{BBB6D1D3-D33A-4CC6-B253-7EF5A66BD2BB}">
      <dgm:prSet/>
      <dgm:spPr/>
      <dgm:t>
        <a:bodyPr/>
        <a:lstStyle/>
        <a:p>
          <a:pPr>
            <a:defRPr b="1"/>
          </a:pPr>
          <a:r>
            <a:rPr lang="en-CA" b="1"/>
            <a:t>3. Data Analysis</a:t>
          </a:r>
          <a:endParaRPr lang="en-US"/>
        </a:p>
      </dgm:t>
    </dgm:pt>
    <dgm:pt modelId="{98746667-5B5F-4055-90FC-7C9E2B253A6F}" type="parTrans" cxnId="{6931A653-5B30-4BE0-A878-A70E5946F711}">
      <dgm:prSet/>
      <dgm:spPr/>
      <dgm:t>
        <a:bodyPr/>
        <a:lstStyle/>
        <a:p>
          <a:endParaRPr lang="en-US"/>
        </a:p>
      </dgm:t>
    </dgm:pt>
    <dgm:pt modelId="{40D2423F-1A73-449E-8F8F-618AA9EC2D35}" type="sibTrans" cxnId="{6931A653-5B30-4BE0-A878-A70E5946F711}">
      <dgm:prSet/>
      <dgm:spPr/>
      <dgm:t>
        <a:bodyPr/>
        <a:lstStyle/>
        <a:p>
          <a:endParaRPr lang="en-US"/>
        </a:p>
      </dgm:t>
    </dgm:pt>
    <dgm:pt modelId="{915AD067-B3B4-4A23-AF21-3F95E579D15B}">
      <dgm:prSet/>
      <dgm:spPr/>
      <dgm:t>
        <a:bodyPr/>
        <a:lstStyle/>
        <a:p>
          <a:r>
            <a:rPr lang="en-CA" b="1"/>
            <a:t>Aggregation and Grouping</a:t>
          </a:r>
          <a:r>
            <a:rPr lang="en-CA"/>
            <a:t>: Group data and perform operations like sum, mean, etc.</a:t>
          </a:r>
          <a:endParaRPr lang="en-US"/>
        </a:p>
      </dgm:t>
    </dgm:pt>
    <dgm:pt modelId="{6DA229AA-A1B2-4B13-8FE3-B869293ECB08}" type="parTrans" cxnId="{281106FD-11AD-4DD7-82D7-0C40911E7B10}">
      <dgm:prSet/>
      <dgm:spPr/>
      <dgm:t>
        <a:bodyPr/>
        <a:lstStyle/>
        <a:p>
          <a:endParaRPr lang="en-US"/>
        </a:p>
      </dgm:t>
    </dgm:pt>
    <dgm:pt modelId="{52B355A3-FB97-47CA-9B94-E1E45C36C7D2}" type="sibTrans" cxnId="{281106FD-11AD-4DD7-82D7-0C40911E7B10}">
      <dgm:prSet/>
      <dgm:spPr/>
      <dgm:t>
        <a:bodyPr/>
        <a:lstStyle/>
        <a:p>
          <a:endParaRPr lang="en-US"/>
        </a:p>
      </dgm:t>
    </dgm:pt>
    <dgm:pt modelId="{21834E91-97D4-4CB3-BB1C-64428F50523F}">
      <dgm:prSet/>
      <dgm:spPr/>
      <dgm:t>
        <a:bodyPr/>
        <a:lstStyle/>
        <a:p>
          <a:r>
            <a:rPr lang="en-CA" b="1"/>
            <a:t>Reshaping</a:t>
          </a:r>
          <a:r>
            <a:rPr lang="en-CA"/>
            <a:t>: Pivot, stack, and unstack data to desired shapes.</a:t>
          </a:r>
          <a:endParaRPr lang="en-US"/>
        </a:p>
      </dgm:t>
    </dgm:pt>
    <dgm:pt modelId="{D0062258-EEC4-44A5-AEBD-88CDE9FCB35C}" type="parTrans" cxnId="{123F52D3-B224-47D1-AEFE-C0841A1FA842}">
      <dgm:prSet/>
      <dgm:spPr/>
      <dgm:t>
        <a:bodyPr/>
        <a:lstStyle/>
        <a:p>
          <a:endParaRPr lang="en-US"/>
        </a:p>
      </dgm:t>
    </dgm:pt>
    <dgm:pt modelId="{3EAD3B98-7381-47CE-9C55-E2FD5FCC9490}" type="sibTrans" cxnId="{123F52D3-B224-47D1-AEFE-C0841A1FA842}">
      <dgm:prSet/>
      <dgm:spPr/>
      <dgm:t>
        <a:bodyPr/>
        <a:lstStyle/>
        <a:p>
          <a:endParaRPr lang="en-US"/>
        </a:p>
      </dgm:t>
    </dgm:pt>
    <dgm:pt modelId="{AF2282AA-FE53-41DD-9CE3-C55EDCB39AC2}">
      <dgm:prSet/>
      <dgm:spPr/>
      <dgm:t>
        <a:bodyPr/>
        <a:lstStyle/>
        <a:p>
          <a:r>
            <a:rPr lang="en-CA" b="1"/>
            <a:t>Time Series</a:t>
          </a:r>
          <a:r>
            <a:rPr lang="en-CA"/>
            <a:t>: Handling date and time data with ease, including resampling and frequency conversion.</a:t>
          </a:r>
          <a:endParaRPr lang="en-US"/>
        </a:p>
      </dgm:t>
    </dgm:pt>
    <dgm:pt modelId="{56D1A9B7-FA8A-4B73-82B6-ECFC3F2C7D7D}" type="parTrans" cxnId="{2895FD2D-9B73-4F28-8E49-EAB22133EAB1}">
      <dgm:prSet/>
      <dgm:spPr/>
      <dgm:t>
        <a:bodyPr/>
        <a:lstStyle/>
        <a:p>
          <a:endParaRPr lang="en-US"/>
        </a:p>
      </dgm:t>
    </dgm:pt>
    <dgm:pt modelId="{31365D9B-FF02-4EAA-8BAD-86EABFCB624E}" type="sibTrans" cxnId="{2895FD2D-9B73-4F28-8E49-EAB22133EAB1}">
      <dgm:prSet/>
      <dgm:spPr/>
      <dgm:t>
        <a:bodyPr/>
        <a:lstStyle/>
        <a:p>
          <a:endParaRPr lang="en-US"/>
        </a:p>
      </dgm:t>
    </dgm:pt>
    <dgm:pt modelId="{0A0FB482-6FA0-4E17-865A-7510B79369A1}" type="pres">
      <dgm:prSet presAssocID="{E993AD8F-45D8-4603-B506-B08512242B9D}" presName="root" presStyleCnt="0">
        <dgm:presLayoutVars>
          <dgm:dir/>
          <dgm:resizeHandles val="exact"/>
        </dgm:presLayoutVars>
      </dgm:prSet>
      <dgm:spPr/>
    </dgm:pt>
    <dgm:pt modelId="{50D25184-E3BE-4971-AD2E-65C7DD34682E}" type="pres">
      <dgm:prSet presAssocID="{E0F9FDDC-A9BC-4C04-89CF-82C1F0D04602}" presName="compNode" presStyleCnt="0"/>
      <dgm:spPr/>
    </dgm:pt>
    <dgm:pt modelId="{4ECE02DD-EC92-44A1-9271-338BBD1B9F70}" type="pres">
      <dgm:prSet presAssocID="{E0F9FDDC-A9BC-4C04-89CF-82C1F0D0460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3B1C0428-A713-4151-9036-154AD4FEDE81}" type="pres">
      <dgm:prSet presAssocID="{E0F9FDDC-A9BC-4C04-89CF-82C1F0D04602}" presName="iconSpace" presStyleCnt="0"/>
      <dgm:spPr/>
    </dgm:pt>
    <dgm:pt modelId="{BB555F4A-51A2-4CF7-BD53-7BE5D889E51E}" type="pres">
      <dgm:prSet presAssocID="{E0F9FDDC-A9BC-4C04-89CF-82C1F0D04602}" presName="parTx" presStyleLbl="revTx" presStyleIdx="0" presStyleCnt="6">
        <dgm:presLayoutVars>
          <dgm:chMax val="0"/>
          <dgm:chPref val="0"/>
        </dgm:presLayoutVars>
      </dgm:prSet>
      <dgm:spPr/>
    </dgm:pt>
    <dgm:pt modelId="{3E54D4C2-B11E-4E6C-B7A3-95869983A5DC}" type="pres">
      <dgm:prSet presAssocID="{E0F9FDDC-A9BC-4C04-89CF-82C1F0D04602}" presName="txSpace" presStyleCnt="0"/>
      <dgm:spPr/>
    </dgm:pt>
    <dgm:pt modelId="{F7AE81F5-C151-4438-A3BB-36003D8CA79B}" type="pres">
      <dgm:prSet presAssocID="{E0F9FDDC-A9BC-4C04-89CF-82C1F0D04602}" presName="desTx" presStyleLbl="revTx" presStyleIdx="1" presStyleCnt="6">
        <dgm:presLayoutVars/>
      </dgm:prSet>
      <dgm:spPr/>
    </dgm:pt>
    <dgm:pt modelId="{966CA2B8-4C02-4326-A6EE-7DB078B870A0}" type="pres">
      <dgm:prSet presAssocID="{A47CF4A5-6C46-434D-825D-33926A6F0511}" presName="sibTrans" presStyleCnt="0"/>
      <dgm:spPr/>
    </dgm:pt>
    <dgm:pt modelId="{90B75CF7-C8E4-440A-87C1-CB574DA13F6A}" type="pres">
      <dgm:prSet presAssocID="{EF0B6C33-9829-4FBD-AB59-EF37E14306E9}" presName="compNode" presStyleCnt="0"/>
      <dgm:spPr/>
    </dgm:pt>
    <dgm:pt modelId="{203750C4-AD4B-462F-AAA9-4FF8AB004653}" type="pres">
      <dgm:prSet presAssocID="{EF0B6C33-9829-4FBD-AB59-EF37E14306E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C4CEAE40-1A93-4B51-B7EF-0DD978918C30}" type="pres">
      <dgm:prSet presAssocID="{EF0B6C33-9829-4FBD-AB59-EF37E14306E9}" presName="iconSpace" presStyleCnt="0"/>
      <dgm:spPr/>
    </dgm:pt>
    <dgm:pt modelId="{976C7A29-841C-456E-A79B-82AE13C3A3D5}" type="pres">
      <dgm:prSet presAssocID="{EF0B6C33-9829-4FBD-AB59-EF37E14306E9}" presName="parTx" presStyleLbl="revTx" presStyleIdx="2" presStyleCnt="6">
        <dgm:presLayoutVars>
          <dgm:chMax val="0"/>
          <dgm:chPref val="0"/>
        </dgm:presLayoutVars>
      </dgm:prSet>
      <dgm:spPr/>
    </dgm:pt>
    <dgm:pt modelId="{87F70529-FA7B-42C1-8557-36F72E733057}" type="pres">
      <dgm:prSet presAssocID="{EF0B6C33-9829-4FBD-AB59-EF37E14306E9}" presName="txSpace" presStyleCnt="0"/>
      <dgm:spPr/>
    </dgm:pt>
    <dgm:pt modelId="{0DAC4DA8-0B2C-4AFE-9298-1A0653FD4478}" type="pres">
      <dgm:prSet presAssocID="{EF0B6C33-9829-4FBD-AB59-EF37E14306E9}" presName="desTx" presStyleLbl="revTx" presStyleIdx="3" presStyleCnt="6">
        <dgm:presLayoutVars/>
      </dgm:prSet>
      <dgm:spPr/>
    </dgm:pt>
    <dgm:pt modelId="{E1E49F57-D7B0-4442-A222-F0A9A3078067}" type="pres">
      <dgm:prSet presAssocID="{2BBE2958-DD7F-47DE-A488-CC72DE94D38C}" presName="sibTrans" presStyleCnt="0"/>
      <dgm:spPr/>
    </dgm:pt>
    <dgm:pt modelId="{3B02DE63-7612-4512-B440-72CE09F08C1F}" type="pres">
      <dgm:prSet presAssocID="{BBB6D1D3-D33A-4CC6-B253-7EF5A66BD2BB}" presName="compNode" presStyleCnt="0"/>
      <dgm:spPr/>
    </dgm:pt>
    <dgm:pt modelId="{B135FE9D-F2C5-4C34-BE2B-CEBC245B1F19}" type="pres">
      <dgm:prSet presAssocID="{BBB6D1D3-D33A-4CC6-B253-7EF5A66BD2B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54FE8FDF-7D6F-4C2A-A382-96F0F7C8A113}" type="pres">
      <dgm:prSet presAssocID="{BBB6D1D3-D33A-4CC6-B253-7EF5A66BD2BB}" presName="iconSpace" presStyleCnt="0"/>
      <dgm:spPr/>
    </dgm:pt>
    <dgm:pt modelId="{053E7B99-42C7-4F5E-94AA-0BEBC9004578}" type="pres">
      <dgm:prSet presAssocID="{BBB6D1D3-D33A-4CC6-B253-7EF5A66BD2BB}" presName="parTx" presStyleLbl="revTx" presStyleIdx="4" presStyleCnt="6">
        <dgm:presLayoutVars>
          <dgm:chMax val="0"/>
          <dgm:chPref val="0"/>
        </dgm:presLayoutVars>
      </dgm:prSet>
      <dgm:spPr/>
    </dgm:pt>
    <dgm:pt modelId="{173FD898-9C23-4190-98C9-3F0CF06B56BA}" type="pres">
      <dgm:prSet presAssocID="{BBB6D1D3-D33A-4CC6-B253-7EF5A66BD2BB}" presName="txSpace" presStyleCnt="0"/>
      <dgm:spPr/>
    </dgm:pt>
    <dgm:pt modelId="{F7A2306A-3F94-4896-8F81-12964D13BFD6}" type="pres">
      <dgm:prSet presAssocID="{BBB6D1D3-D33A-4CC6-B253-7EF5A66BD2BB}" presName="desTx" presStyleLbl="revTx" presStyleIdx="5" presStyleCnt="6">
        <dgm:presLayoutVars/>
      </dgm:prSet>
      <dgm:spPr/>
    </dgm:pt>
  </dgm:ptLst>
  <dgm:cxnLst>
    <dgm:cxn modelId="{7B58BF02-BF68-46F4-A4FA-ABD4CD3B3875}" type="presOf" srcId="{BBB6D1D3-D33A-4CC6-B253-7EF5A66BD2BB}" destId="{053E7B99-42C7-4F5E-94AA-0BEBC9004578}" srcOrd="0" destOrd="0" presId="urn:microsoft.com/office/officeart/2018/5/layout/CenteredIconLabelDescriptionList"/>
    <dgm:cxn modelId="{99DCEB1C-C0D3-498E-9D4F-AABC9B4E35DF}" srcId="{E0F9FDDC-A9BC-4C04-89CF-82C1F0D04602}" destId="{81E75DE4-E8A6-45FE-80A1-42B6BB9F623E}" srcOrd="1" destOrd="0" parTransId="{BC610029-5802-4352-A8EB-50465639416A}" sibTransId="{B3AAFAF2-6490-444F-A039-2DE31B247B82}"/>
    <dgm:cxn modelId="{2895FD2D-9B73-4F28-8E49-EAB22133EAB1}" srcId="{BBB6D1D3-D33A-4CC6-B253-7EF5A66BD2BB}" destId="{AF2282AA-FE53-41DD-9CE3-C55EDCB39AC2}" srcOrd="2" destOrd="0" parTransId="{56D1A9B7-FA8A-4B73-82B6-ECFC3F2C7D7D}" sibTransId="{31365D9B-FF02-4EAA-8BAD-86EABFCB624E}"/>
    <dgm:cxn modelId="{0EAAE231-3A47-4DBA-92A9-3B13A2CEE143}" type="presOf" srcId="{BFF45202-32D8-4D43-B6FA-2A969900C0C2}" destId="{0DAC4DA8-0B2C-4AFE-9298-1A0653FD4478}" srcOrd="0" destOrd="1" presId="urn:microsoft.com/office/officeart/2018/5/layout/CenteredIconLabelDescriptionList"/>
    <dgm:cxn modelId="{4B889632-8534-405D-8B9E-815A401CCDFC}" type="presOf" srcId="{ABD029F1-3ED7-497A-8513-300783EAD28D}" destId="{F7AE81F5-C151-4438-A3BB-36003D8CA79B}" srcOrd="0" destOrd="0" presId="urn:microsoft.com/office/officeart/2018/5/layout/CenteredIconLabelDescriptionList"/>
    <dgm:cxn modelId="{F7E08E33-C3DD-4BAC-9152-A3B2B020344E}" type="presOf" srcId="{21834E91-97D4-4CB3-BB1C-64428F50523F}" destId="{F7A2306A-3F94-4896-8F81-12964D13BFD6}" srcOrd="0" destOrd="1" presId="urn:microsoft.com/office/officeart/2018/5/layout/CenteredIconLabelDescriptionList"/>
    <dgm:cxn modelId="{4D125D64-76E2-43DB-A6AE-BF5B94B6DF86}" srcId="{E993AD8F-45D8-4603-B506-B08512242B9D}" destId="{E0F9FDDC-A9BC-4C04-89CF-82C1F0D04602}" srcOrd="0" destOrd="0" parTransId="{72BB357D-ECEA-4526-8972-0CC7D2AF1F05}" sibTransId="{A47CF4A5-6C46-434D-825D-33926A6F0511}"/>
    <dgm:cxn modelId="{81474465-4259-4826-B3AD-D7108BECF9EF}" type="presOf" srcId="{12D29638-5235-4793-ACDD-E5217C69C11B}" destId="{0DAC4DA8-0B2C-4AFE-9298-1A0653FD4478}" srcOrd="0" destOrd="0" presId="urn:microsoft.com/office/officeart/2018/5/layout/CenteredIconLabelDescriptionList"/>
    <dgm:cxn modelId="{6931A653-5B30-4BE0-A878-A70E5946F711}" srcId="{E993AD8F-45D8-4603-B506-B08512242B9D}" destId="{BBB6D1D3-D33A-4CC6-B253-7EF5A66BD2BB}" srcOrd="2" destOrd="0" parTransId="{98746667-5B5F-4055-90FC-7C9E2B253A6F}" sibTransId="{40D2423F-1A73-449E-8F8F-618AA9EC2D35}"/>
    <dgm:cxn modelId="{A204BA53-068A-4727-8104-EF3D3D4F5012}" srcId="{E0F9FDDC-A9BC-4C04-89CF-82C1F0D04602}" destId="{ABD029F1-3ED7-497A-8513-300783EAD28D}" srcOrd="0" destOrd="0" parTransId="{4E1E249E-57DA-4886-98DF-4A0B208C76E2}" sibTransId="{92670BF7-1A6A-4F97-8975-D2F5C10F3756}"/>
    <dgm:cxn modelId="{FF28DC7D-3947-4B47-8FED-CD05C036C508}" srcId="{EF0B6C33-9829-4FBD-AB59-EF37E14306E9}" destId="{BFF45202-32D8-4D43-B6FA-2A969900C0C2}" srcOrd="1" destOrd="0" parTransId="{19E5960C-4FD4-4CC6-A566-F031D48A1B54}" sibTransId="{55A7429B-36BB-4277-8FF5-9F51207A0EDB}"/>
    <dgm:cxn modelId="{F4B9467F-B9E0-46FD-9DF3-460B7E8A7282}" type="presOf" srcId="{E993AD8F-45D8-4603-B506-B08512242B9D}" destId="{0A0FB482-6FA0-4E17-865A-7510B79369A1}" srcOrd="0" destOrd="0" presId="urn:microsoft.com/office/officeart/2018/5/layout/CenteredIconLabelDescriptionList"/>
    <dgm:cxn modelId="{E223CA80-EB6E-4C83-BCC1-9192DD4E9F41}" type="presOf" srcId="{81E75DE4-E8A6-45FE-80A1-42B6BB9F623E}" destId="{F7AE81F5-C151-4438-A3BB-36003D8CA79B}" srcOrd="0" destOrd="1" presId="urn:microsoft.com/office/officeart/2018/5/layout/CenteredIconLabelDescriptionList"/>
    <dgm:cxn modelId="{348075A5-09D1-4292-8E0F-CF5FBC324A61}" type="presOf" srcId="{EF0B6C33-9829-4FBD-AB59-EF37E14306E9}" destId="{976C7A29-841C-456E-A79B-82AE13C3A3D5}" srcOrd="0" destOrd="0" presId="urn:microsoft.com/office/officeart/2018/5/layout/CenteredIconLabelDescriptionList"/>
    <dgm:cxn modelId="{485FD0A8-76A7-4826-ADC6-F3591C7A1AB4}" srcId="{EF0B6C33-9829-4FBD-AB59-EF37E14306E9}" destId="{12D29638-5235-4793-ACDD-E5217C69C11B}" srcOrd="0" destOrd="0" parTransId="{69430F49-F32F-4CB1-9E99-15E06085954C}" sibTransId="{1BE0D787-7B64-4BFB-963A-40131F5E7BDF}"/>
    <dgm:cxn modelId="{181753B9-4165-45EA-9635-B5AE9F12ECF9}" type="presOf" srcId="{E0F9FDDC-A9BC-4C04-89CF-82C1F0D04602}" destId="{BB555F4A-51A2-4CF7-BD53-7BE5D889E51E}" srcOrd="0" destOrd="0" presId="urn:microsoft.com/office/officeart/2018/5/layout/CenteredIconLabelDescriptionList"/>
    <dgm:cxn modelId="{F74C57CC-BFF6-471B-B6D2-E8F54119AC57}" type="presOf" srcId="{915AD067-B3B4-4A23-AF21-3F95E579D15B}" destId="{F7A2306A-3F94-4896-8F81-12964D13BFD6}" srcOrd="0" destOrd="0" presId="urn:microsoft.com/office/officeart/2018/5/layout/CenteredIconLabelDescriptionList"/>
    <dgm:cxn modelId="{3EB6DCCC-4AFD-4A60-A9D5-E9E0F5655137}" type="presOf" srcId="{667A21CC-4F9B-48A9-B2D8-AC4A286CE3F4}" destId="{0DAC4DA8-0B2C-4AFE-9298-1A0653FD4478}" srcOrd="0" destOrd="2" presId="urn:microsoft.com/office/officeart/2018/5/layout/CenteredIconLabelDescriptionList"/>
    <dgm:cxn modelId="{123F52D3-B224-47D1-AEFE-C0841A1FA842}" srcId="{BBB6D1D3-D33A-4CC6-B253-7EF5A66BD2BB}" destId="{21834E91-97D4-4CB3-BB1C-64428F50523F}" srcOrd="1" destOrd="0" parTransId="{D0062258-EEC4-44A5-AEBD-88CDE9FCB35C}" sibTransId="{3EAD3B98-7381-47CE-9C55-E2FD5FCC9490}"/>
    <dgm:cxn modelId="{FE659FDF-591E-476E-A5A0-BFF64FBE7904}" type="presOf" srcId="{AF2282AA-FE53-41DD-9CE3-C55EDCB39AC2}" destId="{F7A2306A-3F94-4896-8F81-12964D13BFD6}" srcOrd="0" destOrd="2" presId="urn:microsoft.com/office/officeart/2018/5/layout/CenteredIconLabelDescriptionList"/>
    <dgm:cxn modelId="{DAFA9DE8-AA0E-4DFE-993C-3C317979FD09}" srcId="{E993AD8F-45D8-4603-B506-B08512242B9D}" destId="{EF0B6C33-9829-4FBD-AB59-EF37E14306E9}" srcOrd="1" destOrd="0" parTransId="{5C02D4E7-9C69-4219-8218-937B511D54D2}" sibTransId="{2BBE2958-DD7F-47DE-A488-CC72DE94D38C}"/>
    <dgm:cxn modelId="{CCD591EB-F739-47D6-9FC0-1EF44558C31E}" srcId="{EF0B6C33-9829-4FBD-AB59-EF37E14306E9}" destId="{667A21CC-4F9B-48A9-B2D8-AC4A286CE3F4}" srcOrd="2" destOrd="0" parTransId="{CAAFE39F-8070-4E5F-AF96-7A65A276AD66}" sibTransId="{95BBC5E6-A540-4C3B-B836-E5E28E738E99}"/>
    <dgm:cxn modelId="{281106FD-11AD-4DD7-82D7-0C40911E7B10}" srcId="{BBB6D1D3-D33A-4CC6-B253-7EF5A66BD2BB}" destId="{915AD067-B3B4-4A23-AF21-3F95E579D15B}" srcOrd="0" destOrd="0" parTransId="{6DA229AA-A1B2-4B13-8FE3-B869293ECB08}" sibTransId="{52B355A3-FB97-47CA-9B94-E1E45C36C7D2}"/>
    <dgm:cxn modelId="{A0A812C9-8479-42B1-B721-E028B5A2ED62}" type="presParOf" srcId="{0A0FB482-6FA0-4E17-865A-7510B79369A1}" destId="{50D25184-E3BE-4971-AD2E-65C7DD34682E}" srcOrd="0" destOrd="0" presId="urn:microsoft.com/office/officeart/2018/5/layout/CenteredIconLabelDescriptionList"/>
    <dgm:cxn modelId="{E060188E-2A57-498E-BBF3-7047D93FFC01}" type="presParOf" srcId="{50D25184-E3BE-4971-AD2E-65C7DD34682E}" destId="{4ECE02DD-EC92-44A1-9271-338BBD1B9F70}" srcOrd="0" destOrd="0" presId="urn:microsoft.com/office/officeart/2018/5/layout/CenteredIconLabelDescriptionList"/>
    <dgm:cxn modelId="{4EFC2168-7A98-4927-98CF-613F32545A39}" type="presParOf" srcId="{50D25184-E3BE-4971-AD2E-65C7DD34682E}" destId="{3B1C0428-A713-4151-9036-154AD4FEDE81}" srcOrd="1" destOrd="0" presId="urn:microsoft.com/office/officeart/2018/5/layout/CenteredIconLabelDescriptionList"/>
    <dgm:cxn modelId="{8FAFF074-9F15-498E-95C7-74027DB9D0BF}" type="presParOf" srcId="{50D25184-E3BE-4971-AD2E-65C7DD34682E}" destId="{BB555F4A-51A2-4CF7-BD53-7BE5D889E51E}" srcOrd="2" destOrd="0" presId="urn:microsoft.com/office/officeart/2018/5/layout/CenteredIconLabelDescriptionList"/>
    <dgm:cxn modelId="{82AA5A9E-6935-415B-B7E6-A73F8E269158}" type="presParOf" srcId="{50D25184-E3BE-4971-AD2E-65C7DD34682E}" destId="{3E54D4C2-B11E-4E6C-B7A3-95869983A5DC}" srcOrd="3" destOrd="0" presId="urn:microsoft.com/office/officeart/2018/5/layout/CenteredIconLabelDescriptionList"/>
    <dgm:cxn modelId="{59B663E6-7279-4954-8EC7-5EDC8D35A6BB}" type="presParOf" srcId="{50D25184-E3BE-4971-AD2E-65C7DD34682E}" destId="{F7AE81F5-C151-4438-A3BB-36003D8CA79B}" srcOrd="4" destOrd="0" presId="urn:microsoft.com/office/officeart/2018/5/layout/CenteredIconLabelDescriptionList"/>
    <dgm:cxn modelId="{5C4486B6-7ED4-47D2-8A78-B05EB6CB5D1E}" type="presParOf" srcId="{0A0FB482-6FA0-4E17-865A-7510B79369A1}" destId="{966CA2B8-4C02-4326-A6EE-7DB078B870A0}" srcOrd="1" destOrd="0" presId="urn:microsoft.com/office/officeart/2018/5/layout/CenteredIconLabelDescriptionList"/>
    <dgm:cxn modelId="{D65411E1-4D39-44A7-93C1-BBEF024E05E9}" type="presParOf" srcId="{0A0FB482-6FA0-4E17-865A-7510B79369A1}" destId="{90B75CF7-C8E4-440A-87C1-CB574DA13F6A}" srcOrd="2" destOrd="0" presId="urn:microsoft.com/office/officeart/2018/5/layout/CenteredIconLabelDescriptionList"/>
    <dgm:cxn modelId="{196487E4-9BD4-4038-A183-DF2E7C10DA43}" type="presParOf" srcId="{90B75CF7-C8E4-440A-87C1-CB574DA13F6A}" destId="{203750C4-AD4B-462F-AAA9-4FF8AB004653}" srcOrd="0" destOrd="0" presId="urn:microsoft.com/office/officeart/2018/5/layout/CenteredIconLabelDescriptionList"/>
    <dgm:cxn modelId="{46D67F46-349F-44B5-87DF-727EBEA7A3DC}" type="presParOf" srcId="{90B75CF7-C8E4-440A-87C1-CB574DA13F6A}" destId="{C4CEAE40-1A93-4B51-B7EF-0DD978918C30}" srcOrd="1" destOrd="0" presId="urn:microsoft.com/office/officeart/2018/5/layout/CenteredIconLabelDescriptionList"/>
    <dgm:cxn modelId="{A2493037-6B30-4636-B3A0-C63BDFE77534}" type="presParOf" srcId="{90B75CF7-C8E4-440A-87C1-CB574DA13F6A}" destId="{976C7A29-841C-456E-A79B-82AE13C3A3D5}" srcOrd="2" destOrd="0" presId="urn:microsoft.com/office/officeart/2018/5/layout/CenteredIconLabelDescriptionList"/>
    <dgm:cxn modelId="{87FDE882-B399-46B3-B65A-0A2B572670F0}" type="presParOf" srcId="{90B75CF7-C8E4-440A-87C1-CB574DA13F6A}" destId="{87F70529-FA7B-42C1-8557-36F72E733057}" srcOrd="3" destOrd="0" presId="urn:microsoft.com/office/officeart/2018/5/layout/CenteredIconLabelDescriptionList"/>
    <dgm:cxn modelId="{A530E9FB-A1BE-4F2B-AD87-2283F0B44D95}" type="presParOf" srcId="{90B75CF7-C8E4-440A-87C1-CB574DA13F6A}" destId="{0DAC4DA8-0B2C-4AFE-9298-1A0653FD4478}" srcOrd="4" destOrd="0" presId="urn:microsoft.com/office/officeart/2018/5/layout/CenteredIconLabelDescriptionList"/>
    <dgm:cxn modelId="{E15EEA41-B7AC-4782-8DF1-0633EBD92877}" type="presParOf" srcId="{0A0FB482-6FA0-4E17-865A-7510B79369A1}" destId="{E1E49F57-D7B0-4442-A222-F0A9A3078067}" srcOrd="3" destOrd="0" presId="urn:microsoft.com/office/officeart/2018/5/layout/CenteredIconLabelDescriptionList"/>
    <dgm:cxn modelId="{D29D3058-3553-402C-B4A7-D1F275A25369}" type="presParOf" srcId="{0A0FB482-6FA0-4E17-865A-7510B79369A1}" destId="{3B02DE63-7612-4512-B440-72CE09F08C1F}" srcOrd="4" destOrd="0" presId="urn:microsoft.com/office/officeart/2018/5/layout/CenteredIconLabelDescriptionList"/>
    <dgm:cxn modelId="{1BA88A0B-F435-4DD5-B3E7-DA0E8BE0AC16}" type="presParOf" srcId="{3B02DE63-7612-4512-B440-72CE09F08C1F}" destId="{B135FE9D-F2C5-4C34-BE2B-CEBC245B1F19}" srcOrd="0" destOrd="0" presId="urn:microsoft.com/office/officeart/2018/5/layout/CenteredIconLabelDescriptionList"/>
    <dgm:cxn modelId="{2B050DDC-5061-41C5-B409-EC38AF2FA6B1}" type="presParOf" srcId="{3B02DE63-7612-4512-B440-72CE09F08C1F}" destId="{54FE8FDF-7D6F-4C2A-A382-96F0F7C8A113}" srcOrd="1" destOrd="0" presId="urn:microsoft.com/office/officeart/2018/5/layout/CenteredIconLabelDescriptionList"/>
    <dgm:cxn modelId="{A46C40FB-D9EB-4B5E-8DCB-04D85DB14E86}" type="presParOf" srcId="{3B02DE63-7612-4512-B440-72CE09F08C1F}" destId="{053E7B99-42C7-4F5E-94AA-0BEBC9004578}" srcOrd="2" destOrd="0" presId="urn:microsoft.com/office/officeart/2018/5/layout/CenteredIconLabelDescriptionList"/>
    <dgm:cxn modelId="{2AA4700F-5AA1-4B91-B28B-0DE7B8ABE01C}" type="presParOf" srcId="{3B02DE63-7612-4512-B440-72CE09F08C1F}" destId="{173FD898-9C23-4190-98C9-3F0CF06B56BA}" srcOrd="3" destOrd="0" presId="urn:microsoft.com/office/officeart/2018/5/layout/CenteredIconLabelDescriptionList"/>
    <dgm:cxn modelId="{258334FA-4AF3-4151-B293-B9FFFF00F08B}" type="presParOf" srcId="{3B02DE63-7612-4512-B440-72CE09F08C1F}" destId="{F7A2306A-3F94-4896-8F81-12964D13BFD6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51F70C1-11AE-4227-95FD-CF1A97129C3C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11907D5-F6DC-4041-8EE6-AF3ED527CA25}">
      <dgm:prSet/>
      <dgm:spPr/>
      <dgm:t>
        <a:bodyPr/>
        <a:lstStyle/>
        <a:p>
          <a:r>
            <a:rPr lang="en-CA"/>
            <a:t>Let's dive into a 15-minute pandas exercise using the sales data we just generated. We'll cover the basics of pandas and perform some initial data exploration.</a:t>
          </a:r>
          <a:endParaRPr lang="en-US"/>
        </a:p>
      </dgm:t>
    </dgm:pt>
    <dgm:pt modelId="{73737ECC-5431-4DFD-A4D5-48FE912C6703}" type="parTrans" cxnId="{24CB1476-64F8-41D7-9EB5-BBA4D64CD1DF}">
      <dgm:prSet/>
      <dgm:spPr/>
      <dgm:t>
        <a:bodyPr/>
        <a:lstStyle/>
        <a:p>
          <a:endParaRPr lang="en-US"/>
        </a:p>
      </dgm:t>
    </dgm:pt>
    <dgm:pt modelId="{9CE6FFD4-30CD-4706-9E2C-9677372B3239}" type="sibTrans" cxnId="{24CB1476-64F8-41D7-9EB5-BBA4D64CD1DF}">
      <dgm:prSet/>
      <dgm:spPr/>
      <dgm:t>
        <a:bodyPr/>
        <a:lstStyle/>
        <a:p>
          <a:endParaRPr lang="en-US"/>
        </a:p>
      </dgm:t>
    </dgm:pt>
    <dgm:pt modelId="{8EF3F577-7AB5-4A98-9401-083A58C81AFE}">
      <dgm:prSet/>
      <dgm:spPr/>
      <dgm:t>
        <a:bodyPr/>
        <a:lstStyle/>
        <a:p>
          <a:r>
            <a:rPr lang="en-CA"/>
            <a:t>We start by importing pandas and matplotlib. </a:t>
          </a:r>
          <a:endParaRPr lang="en-US"/>
        </a:p>
      </dgm:t>
    </dgm:pt>
    <dgm:pt modelId="{371418C9-E470-49A8-BE31-FCF841EC46E6}" type="parTrans" cxnId="{9B9CE673-BAE3-4DB6-82DA-8E40DE3F12C6}">
      <dgm:prSet/>
      <dgm:spPr/>
      <dgm:t>
        <a:bodyPr/>
        <a:lstStyle/>
        <a:p>
          <a:endParaRPr lang="en-US"/>
        </a:p>
      </dgm:t>
    </dgm:pt>
    <dgm:pt modelId="{A3F71B16-B3A2-4D68-B8AA-C70096DCB0C8}" type="sibTrans" cxnId="{9B9CE673-BAE3-4DB6-82DA-8E40DE3F12C6}">
      <dgm:prSet/>
      <dgm:spPr/>
      <dgm:t>
        <a:bodyPr/>
        <a:lstStyle/>
        <a:p>
          <a:endParaRPr lang="en-US"/>
        </a:p>
      </dgm:t>
    </dgm:pt>
    <dgm:pt modelId="{E87B86B5-D1BD-4EB7-A112-8BCAF3751177}">
      <dgm:prSet/>
      <dgm:spPr/>
      <dgm:t>
        <a:bodyPr/>
        <a:lstStyle/>
        <a:p>
          <a:r>
            <a:rPr lang="en-CA" dirty="0"/>
            <a:t>We read the CSV file into a pandas </a:t>
          </a:r>
          <a:r>
            <a:rPr lang="en-CA" dirty="0" err="1"/>
            <a:t>DataFrame</a:t>
          </a:r>
          <a:r>
            <a:rPr lang="en-CA" dirty="0"/>
            <a:t>. </a:t>
          </a:r>
          <a:endParaRPr lang="en-US" dirty="0"/>
        </a:p>
      </dgm:t>
    </dgm:pt>
    <dgm:pt modelId="{345336D9-978A-499F-AF85-F0A1ABDF4923}" type="parTrans" cxnId="{2532AA4A-2A32-424D-AFDC-B482819923D8}">
      <dgm:prSet/>
      <dgm:spPr/>
      <dgm:t>
        <a:bodyPr/>
        <a:lstStyle/>
        <a:p>
          <a:endParaRPr lang="en-US"/>
        </a:p>
      </dgm:t>
    </dgm:pt>
    <dgm:pt modelId="{C440F926-6C49-41C6-B7BE-B39B77112F40}" type="sibTrans" cxnId="{2532AA4A-2A32-424D-AFDC-B482819923D8}">
      <dgm:prSet/>
      <dgm:spPr/>
      <dgm:t>
        <a:bodyPr/>
        <a:lstStyle/>
        <a:p>
          <a:endParaRPr lang="en-US"/>
        </a:p>
      </dgm:t>
    </dgm:pt>
    <dgm:pt modelId="{7A3A2EB4-7694-45B7-AB54-38EE0E47BE54}">
      <dgm:prSet/>
      <dgm:spPr/>
      <dgm:t>
        <a:bodyPr/>
        <a:lstStyle/>
        <a:p>
          <a:r>
            <a:rPr lang="en-CA" dirty="0"/>
            <a:t>We use </a:t>
          </a:r>
          <a:r>
            <a:rPr lang="en-CA" dirty="0" err="1">
              <a:solidFill>
                <a:srgbClr val="FF0000"/>
              </a:solidFill>
            </a:rPr>
            <a:t>df.info</a:t>
          </a:r>
          <a:r>
            <a:rPr lang="en-CA" dirty="0">
              <a:solidFill>
                <a:srgbClr val="FF0000"/>
              </a:solidFill>
            </a:rPr>
            <a:t>()</a:t>
          </a:r>
          <a:r>
            <a:rPr lang="en-CA" dirty="0"/>
            <a:t> to get an overview of the dataset, including column names, data types, and non-null counts. </a:t>
          </a:r>
          <a:endParaRPr lang="en-US" dirty="0"/>
        </a:p>
      </dgm:t>
    </dgm:pt>
    <dgm:pt modelId="{126154ED-6D46-415E-B754-CF0CA806342F}" type="parTrans" cxnId="{20CC56D9-DF3B-4057-8281-69421C144B12}">
      <dgm:prSet/>
      <dgm:spPr/>
      <dgm:t>
        <a:bodyPr/>
        <a:lstStyle/>
        <a:p>
          <a:endParaRPr lang="en-US"/>
        </a:p>
      </dgm:t>
    </dgm:pt>
    <dgm:pt modelId="{28FC8B80-9EB4-4F1F-9E5A-4020303BBB12}" type="sibTrans" cxnId="{20CC56D9-DF3B-4057-8281-69421C144B12}">
      <dgm:prSet/>
      <dgm:spPr/>
      <dgm:t>
        <a:bodyPr/>
        <a:lstStyle/>
        <a:p>
          <a:endParaRPr lang="en-US"/>
        </a:p>
      </dgm:t>
    </dgm:pt>
    <dgm:pt modelId="{7835B086-D511-41D3-8539-A1ED304E61DB}">
      <dgm:prSet/>
      <dgm:spPr/>
      <dgm:t>
        <a:bodyPr/>
        <a:lstStyle/>
        <a:p>
          <a:r>
            <a:rPr lang="en-CA" dirty="0" err="1">
              <a:solidFill>
                <a:srgbClr val="FF0000"/>
              </a:solidFill>
            </a:rPr>
            <a:t>df.head</a:t>
          </a:r>
          <a:r>
            <a:rPr lang="en-CA" dirty="0"/>
            <a:t>() shows us the first few rows of the data. </a:t>
          </a:r>
          <a:endParaRPr lang="en-US" dirty="0"/>
        </a:p>
      </dgm:t>
    </dgm:pt>
    <dgm:pt modelId="{AB84E3BB-771B-476B-B362-8B7AABD9F666}" type="parTrans" cxnId="{95C272C5-EC9F-428C-A1EB-4AE42199A2B2}">
      <dgm:prSet/>
      <dgm:spPr/>
      <dgm:t>
        <a:bodyPr/>
        <a:lstStyle/>
        <a:p>
          <a:endParaRPr lang="en-US"/>
        </a:p>
      </dgm:t>
    </dgm:pt>
    <dgm:pt modelId="{BE3F981F-98C3-415A-8772-D9CF3342CB86}" type="sibTrans" cxnId="{95C272C5-EC9F-428C-A1EB-4AE42199A2B2}">
      <dgm:prSet/>
      <dgm:spPr/>
      <dgm:t>
        <a:bodyPr/>
        <a:lstStyle/>
        <a:p>
          <a:endParaRPr lang="en-US"/>
        </a:p>
      </dgm:t>
    </dgm:pt>
    <dgm:pt modelId="{E32D5DB7-6252-47ED-839B-A156FE91EBAA}">
      <dgm:prSet/>
      <dgm:spPr/>
      <dgm:t>
        <a:bodyPr/>
        <a:lstStyle/>
        <a:p>
          <a:r>
            <a:rPr lang="en-CA" dirty="0" err="1">
              <a:solidFill>
                <a:srgbClr val="FF0000"/>
              </a:solidFill>
            </a:rPr>
            <a:t>df.describe</a:t>
          </a:r>
          <a:r>
            <a:rPr lang="en-CA" dirty="0">
              <a:solidFill>
                <a:srgbClr val="FF0000"/>
              </a:solidFill>
            </a:rPr>
            <a:t>() </a:t>
          </a:r>
          <a:r>
            <a:rPr lang="en-CA" dirty="0"/>
            <a:t>provides a statistical summary of the numerical columns. </a:t>
          </a:r>
          <a:endParaRPr lang="en-US" dirty="0"/>
        </a:p>
      </dgm:t>
    </dgm:pt>
    <dgm:pt modelId="{0FB43316-ABF1-46E3-B1CB-84C37CCD7908}" type="parTrans" cxnId="{4A1ED4C9-8607-4034-AE64-212A2F6D957D}">
      <dgm:prSet/>
      <dgm:spPr/>
      <dgm:t>
        <a:bodyPr/>
        <a:lstStyle/>
        <a:p>
          <a:endParaRPr lang="en-US"/>
        </a:p>
      </dgm:t>
    </dgm:pt>
    <dgm:pt modelId="{452F6C80-157D-4832-9DC4-3A774CE4C312}" type="sibTrans" cxnId="{4A1ED4C9-8607-4034-AE64-212A2F6D957D}">
      <dgm:prSet/>
      <dgm:spPr/>
      <dgm:t>
        <a:bodyPr/>
        <a:lstStyle/>
        <a:p>
          <a:endParaRPr lang="en-US"/>
        </a:p>
      </dgm:t>
    </dgm:pt>
    <dgm:pt modelId="{6A1F60F7-D4DD-4BDD-A847-59C6CA5FAD88}">
      <dgm:prSet/>
      <dgm:spPr/>
      <dgm:t>
        <a:bodyPr/>
        <a:lstStyle/>
        <a:p>
          <a:r>
            <a:rPr lang="en-CA" dirty="0"/>
            <a:t>We check for missing values using </a:t>
          </a:r>
          <a:r>
            <a:rPr lang="en-CA" dirty="0" err="1">
              <a:solidFill>
                <a:srgbClr val="C00000"/>
              </a:solidFill>
            </a:rPr>
            <a:t>df.isnull</a:t>
          </a:r>
          <a:r>
            <a:rPr lang="en-CA" dirty="0">
              <a:solidFill>
                <a:srgbClr val="C00000"/>
              </a:solidFill>
            </a:rPr>
            <a:t>().sum()</a:t>
          </a:r>
          <a:r>
            <a:rPr lang="en-CA" dirty="0"/>
            <a:t>. </a:t>
          </a:r>
          <a:endParaRPr lang="en-US" dirty="0"/>
        </a:p>
      </dgm:t>
    </dgm:pt>
    <dgm:pt modelId="{881DA71B-4688-4055-9737-9550EB239DAD}" type="parTrans" cxnId="{AC13CCE1-1ED0-48D8-AF6E-1D06248C75EF}">
      <dgm:prSet/>
      <dgm:spPr/>
      <dgm:t>
        <a:bodyPr/>
        <a:lstStyle/>
        <a:p>
          <a:endParaRPr lang="en-US"/>
        </a:p>
      </dgm:t>
    </dgm:pt>
    <dgm:pt modelId="{CD5C50F6-F39C-4FB0-B62D-81767D7592FA}" type="sibTrans" cxnId="{AC13CCE1-1ED0-48D8-AF6E-1D06248C75EF}">
      <dgm:prSet/>
      <dgm:spPr/>
      <dgm:t>
        <a:bodyPr/>
        <a:lstStyle/>
        <a:p>
          <a:endParaRPr lang="en-US"/>
        </a:p>
      </dgm:t>
    </dgm:pt>
    <dgm:pt modelId="{DFD5071E-A1C4-4095-8203-DD3C185FB419}">
      <dgm:prSet/>
      <dgm:spPr/>
      <dgm:t>
        <a:bodyPr/>
        <a:lstStyle/>
        <a:p>
          <a:r>
            <a:rPr lang="en-CA"/>
            <a:t>We convert the 'Date' column to datetime type for easier date-based operations. </a:t>
          </a:r>
          <a:endParaRPr lang="en-US"/>
        </a:p>
      </dgm:t>
    </dgm:pt>
    <dgm:pt modelId="{6DE5525D-F426-4790-9F15-1DEC8E6A416F}" type="parTrans" cxnId="{97F3AADE-2519-4A42-952D-6F28ACF48EAD}">
      <dgm:prSet/>
      <dgm:spPr/>
      <dgm:t>
        <a:bodyPr/>
        <a:lstStyle/>
        <a:p>
          <a:endParaRPr lang="en-US"/>
        </a:p>
      </dgm:t>
    </dgm:pt>
    <dgm:pt modelId="{7C6B5773-C9C0-4DCA-94AF-364B6B23B399}" type="sibTrans" cxnId="{97F3AADE-2519-4A42-952D-6F28ACF48EAD}">
      <dgm:prSet/>
      <dgm:spPr/>
      <dgm:t>
        <a:bodyPr/>
        <a:lstStyle/>
        <a:p>
          <a:endParaRPr lang="en-US"/>
        </a:p>
      </dgm:t>
    </dgm:pt>
    <dgm:pt modelId="{843CC0AB-67B2-4FB7-9B06-FE8FEF9448FD}">
      <dgm:prSet/>
      <dgm:spPr/>
      <dgm:t>
        <a:bodyPr/>
        <a:lstStyle/>
        <a:p>
          <a:r>
            <a:rPr lang="en-CA" dirty="0"/>
            <a:t>We set 'Date' as the index of the </a:t>
          </a:r>
          <a:r>
            <a:rPr lang="en-CA" dirty="0" err="1"/>
            <a:t>DataFrame</a:t>
          </a:r>
          <a:r>
            <a:rPr lang="en-CA" dirty="0"/>
            <a:t>. </a:t>
          </a:r>
          <a:endParaRPr lang="en-US" dirty="0"/>
        </a:p>
      </dgm:t>
    </dgm:pt>
    <dgm:pt modelId="{4BAAA47F-4D67-4B43-98BD-7FEC96CCDE16}" type="parTrans" cxnId="{EDAAEF3E-23CD-4A70-BF52-F25FE9D8B010}">
      <dgm:prSet/>
      <dgm:spPr/>
      <dgm:t>
        <a:bodyPr/>
        <a:lstStyle/>
        <a:p>
          <a:endParaRPr lang="en-US"/>
        </a:p>
      </dgm:t>
    </dgm:pt>
    <dgm:pt modelId="{E8B45178-0B70-4A69-AB4B-2EF2A0418EA9}" type="sibTrans" cxnId="{EDAAEF3E-23CD-4A70-BF52-F25FE9D8B010}">
      <dgm:prSet/>
      <dgm:spPr/>
      <dgm:t>
        <a:bodyPr/>
        <a:lstStyle/>
        <a:p>
          <a:endParaRPr lang="en-US"/>
        </a:p>
      </dgm:t>
    </dgm:pt>
    <dgm:pt modelId="{A03AB1D0-4C98-49E5-943C-A2B063D82BD4}">
      <dgm:prSet/>
      <dgm:spPr/>
      <dgm:t>
        <a:bodyPr/>
        <a:lstStyle/>
        <a:p>
          <a:r>
            <a:rPr lang="en-CA" dirty="0"/>
            <a:t>We calculate total sales by multiplying Quantity and Price. </a:t>
          </a:r>
          <a:endParaRPr lang="en-US" dirty="0"/>
        </a:p>
      </dgm:t>
    </dgm:pt>
    <dgm:pt modelId="{853552D0-5C93-4770-B8F1-BC9E8A2B6001}" type="parTrans" cxnId="{29E16865-99DB-4326-B1A4-485940780C1E}">
      <dgm:prSet/>
      <dgm:spPr/>
      <dgm:t>
        <a:bodyPr/>
        <a:lstStyle/>
        <a:p>
          <a:endParaRPr lang="en-US"/>
        </a:p>
      </dgm:t>
    </dgm:pt>
    <dgm:pt modelId="{A886E218-383F-49DF-AC49-B1633B6C6808}" type="sibTrans" cxnId="{29E16865-99DB-4326-B1A4-485940780C1E}">
      <dgm:prSet/>
      <dgm:spPr/>
      <dgm:t>
        <a:bodyPr/>
        <a:lstStyle/>
        <a:p>
          <a:endParaRPr lang="en-US"/>
        </a:p>
      </dgm:t>
    </dgm:pt>
    <dgm:pt modelId="{94D4BD6D-A75B-4AD1-AE69-A3BF9F82BA91}">
      <dgm:prSet/>
      <dgm:spPr/>
      <dgm:t>
        <a:bodyPr/>
        <a:lstStyle/>
        <a:p>
          <a:r>
            <a:rPr lang="en-CA"/>
            <a:t>We group the data by Product to get average price and total sales for each product. </a:t>
          </a:r>
          <a:endParaRPr lang="en-US"/>
        </a:p>
      </dgm:t>
    </dgm:pt>
    <dgm:pt modelId="{24731CBC-FA66-4B48-9EE2-44605082AA82}" type="parTrans" cxnId="{3FCECBEA-9891-41CE-8897-780F2AB4E666}">
      <dgm:prSet/>
      <dgm:spPr/>
      <dgm:t>
        <a:bodyPr/>
        <a:lstStyle/>
        <a:p>
          <a:endParaRPr lang="en-US"/>
        </a:p>
      </dgm:t>
    </dgm:pt>
    <dgm:pt modelId="{7468CE3B-5912-4F7C-B3E1-7BC09339CFA7}" type="sibTrans" cxnId="{3FCECBEA-9891-41CE-8897-780F2AB4E666}">
      <dgm:prSet/>
      <dgm:spPr/>
      <dgm:t>
        <a:bodyPr/>
        <a:lstStyle/>
        <a:p>
          <a:endParaRPr lang="en-US"/>
        </a:p>
      </dgm:t>
    </dgm:pt>
    <dgm:pt modelId="{8B4E3C1D-A2C7-4F70-974D-15682E2CCA9F}">
      <dgm:prSet/>
      <dgm:spPr/>
      <dgm:t>
        <a:bodyPr/>
        <a:lstStyle/>
        <a:p>
          <a:r>
            <a:rPr lang="en-CA"/>
            <a:t>We create a line plot to visualize the monthly sales trend. We calculate and display sales by region. </a:t>
          </a:r>
          <a:endParaRPr lang="en-US"/>
        </a:p>
      </dgm:t>
    </dgm:pt>
    <dgm:pt modelId="{939C8328-AFFD-4838-9C1B-798BA5DFB918}" type="parTrans" cxnId="{E658A3DD-19D3-4F57-91A5-F6EF6E3AB739}">
      <dgm:prSet/>
      <dgm:spPr/>
      <dgm:t>
        <a:bodyPr/>
        <a:lstStyle/>
        <a:p>
          <a:endParaRPr lang="en-US"/>
        </a:p>
      </dgm:t>
    </dgm:pt>
    <dgm:pt modelId="{DA0CDB9B-F74C-4E6B-9DED-81DBED6B3E76}" type="sibTrans" cxnId="{E658A3DD-19D3-4F57-91A5-F6EF6E3AB739}">
      <dgm:prSet/>
      <dgm:spPr/>
      <dgm:t>
        <a:bodyPr/>
        <a:lstStyle/>
        <a:p>
          <a:endParaRPr lang="en-US"/>
        </a:p>
      </dgm:t>
    </dgm:pt>
    <dgm:pt modelId="{2ABFBBBA-C7BB-4C97-81AB-36A90B3557D2}">
      <dgm:prSet/>
      <dgm:spPr/>
      <dgm:t>
        <a:bodyPr/>
        <a:lstStyle/>
        <a:p>
          <a:r>
            <a:rPr lang="en-CA"/>
            <a:t>Finally, we find the day with the highest sales.</a:t>
          </a:r>
          <a:endParaRPr lang="en-US"/>
        </a:p>
      </dgm:t>
    </dgm:pt>
    <dgm:pt modelId="{CF903AD3-B7D2-4C38-951A-07A39CC1632A}" type="parTrans" cxnId="{B2894DCC-E86E-475D-8224-555BF0DA1B8A}">
      <dgm:prSet/>
      <dgm:spPr/>
      <dgm:t>
        <a:bodyPr/>
        <a:lstStyle/>
        <a:p>
          <a:endParaRPr lang="en-US"/>
        </a:p>
      </dgm:t>
    </dgm:pt>
    <dgm:pt modelId="{216222A7-9044-41D2-96EF-77BB3E68AE35}" type="sibTrans" cxnId="{B2894DCC-E86E-475D-8224-555BF0DA1B8A}">
      <dgm:prSet/>
      <dgm:spPr/>
      <dgm:t>
        <a:bodyPr/>
        <a:lstStyle/>
        <a:p>
          <a:endParaRPr lang="en-US"/>
        </a:p>
      </dgm:t>
    </dgm:pt>
    <dgm:pt modelId="{B8AB91C7-FEC9-DD46-8EDA-5B0712FC1D4E}" type="pres">
      <dgm:prSet presAssocID="{951F70C1-11AE-4227-95FD-CF1A97129C3C}" presName="diagram" presStyleCnt="0">
        <dgm:presLayoutVars>
          <dgm:dir/>
          <dgm:resizeHandles val="exact"/>
        </dgm:presLayoutVars>
      </dgm:prSet>
      <dgm:spPr/>
    </dgm:pt>
    <dgm:pt modelId="{DE9DB37E-4748-5048-886E-721D042E81B1}" type="pres">
      <dgm:prSet presAssocID="{011907D5-F6DC-4041-8EE6-AF3ED527CA25}" presName="node" presStyleLbl="node1" presStyleIdx="0" presStyleCnt="1">
        <dgm:presLayoutVars>
          <dgm:bulletEnabled val="1"/>
        </dgm:presLayoutVars>
      </dgm:prSet>
      <dgm:spPr/>
    </dgm:pt>
  </dgm:ptLst>
  <dgm:cxnLst>
    <dgm:cxn modelId="{C0A09C02-78F4-FD4E-B90F-2EC9B0D5F8C9}" type="presOf" srcId="{8EF3F577-7AB5-4A98-9401-083A58C81AFE}" destId="{DE9DB37E-4748-5048-886E-721D042E81B1}" srcOrd="0" destOrd="1" presId="urn:microsoft.com/office/officeart/2005/8/layout/default"/>
    <dgm:cxn modelId="{CAB1A90C-4C0D-D846-B359-1123E30B107F}" type="presOf" srcId="{2ABFBBBA-C7BB-4C97-81AB-36A90B3557D2}" destId="{DE9DB37E-4748-5048-886E-721D042E81B1}" srcOrd="0" destOrd="12" presId="urn:microsoft.com/office/officeart/2005/8/layout/default"/>
    <dgm:cxn modelId="{E2DCDC0F-B84B-BD4D-98DC-1CB78667F0DB}" type="presOf" srcId="{7835B086-D511-41D3-8539-A1ED304E61DB}" destId="{DE9DB37E-4748-5048-886E-721D042E81B1}" srcOrd="0" destOrd="4" presId="urn:microsoft.com/office/officeart/2005/8/layout/default"/>
    <dgm:cxn modelId="{EDAAEF3E-23CD-4A70-BF52-F25FE9D8B010}" srcId="{011907D5-F6DC-4041-8EE6-AF3ED527CA25}" destId="{843CC0AB-67B2-4FB7-9B06-FE8FEF9448FD}" srcOrd="7" destOrd="0" parTransId="{4BAAA47F-4D67-4B43-98BD-7FEC96CCDE16}" sibTransId="{E8B45178-0B70-4A69-AB4B-2EF2A0418EA9}"/>
    <dgm:cxn modelId="{29E16865-99DB-4326-B1A4-485940780C1E}" srcId="{011907D5-F6DC-4041-8EE6-AF3ED527CA25}" destId="{A03AB1D0-4C98-49E5-943C-A2B063D82BD4}" srcOrd="8" destOrd="0" parTransId="{853552D0-5C93-4770-B8F1-BC9E8A2B6001}" sibTransId="{A886E218-383F-49DF-AC49-B1633B6C6808}"/>
    <dgm:cxn modelId="{2532AA4A-2A32-424D-AFDC-B482819923D8}" srcId="{011907D5-F6DC-4041-8EE6-AF3ED527CA25}" destId="{E87B86B5-D1BD-4EB7-A112-8BCAF3751177}" srcOrd="1" destOrd="0" parTransId="{345336D9-978A-499F-AF85-F0A1ABDF4923}" sibTransId="{C440F926-6C49-41C6-B7BE-B39B77112F40}"/>
    <dgm:cxn modelId="{D7651E6E-FBEF-1941-8850-4727755BDC88}" type="presOf" srcId="{A03AB1D0-4C98-49E5-943C-A2B063D82BD4}" destId="{DE9DB37E-4748-5048-886E-721D042E81B1}" srcOrd="0" destOrd="9" presId="urn:microsoft.com/office/officeart/2005/8/layout/default"/>
    <dgm:cxn modelId="{9B9CE673-BAE3-4DB6-82DA-8E40DE3F12C6}" srcId="{011907D5-F6DC-4041-8EE6-AF3ED527CA25}" destId="{8EF3F577-7AB5-4A98-9401-083A58C81AFE}" srcOrd="0" destOrd="0" parTransId="{371418C9-E470-49A8-BE31-FCF841EC46E6}" sibTransId="{A3F71B16-B3A2-4D68-B8AA-C70096DCB0C8}"/>
    <dgm:cxn modelId="{24CB1476-64F8-41D7-9EB5-BBA4D64CD1DF}" srcId="{951F70C1-11AE-4227-95FD-CF1A97129C3C}" destId="{011907D5-F6DC-4041-8EE6-AF3ED527CA25}" srcOrd="0" destOrd="0" parTransId="{73737ECC-5431-4DFD-A4D5-48FE912C6703}" sibTransId="{9CE6FFD4-30CD-4706-9E2C-9677372B3239}"/>
    <dgm:cxn modelId="{FE7E4F91-87BB-E046-908F-B26C8A537F6C}" type="presOf" srcId="{951F70C1-11AE-4227-95FD-CF1A97129C3C}" destId="{B8AB91C7-FEC9-DD46-8EDA-5B0712FC1D4E}" srcOrd="0" destOrd="0" presId="urn:microsoft.com/office/officeart/2005/8/layout/default"/>
    <dgm:cxn modelId="{0E090E93-7DE6-1F4D-B5C9-CE587A03629C}" type="presOf" srcId="{94D4BD6D-A75B-4AD1-AE69-A3BF9F82BA91}" destId="{DE9DB37E-4748-5048-886E-721D042E81B1}" srcOrd="0" destOrd="10" presId="urn:microsoft.com/office/officeart/2005/8/layout/default"/>
    <dgm:cxn modelId="{1EB01296-B0CB-B148-AE5B-C07F313B62DE}" type="presOf" srcId="{E87B86B5-D1BD-4EB7-A112-8BCAF3751177}" destId="{DE9DB37E-4748-5048-886E-721D042E81B1}" srcOrd="0" destOrd="2" presId="urn:microsoft.com/office/officeart/2005/8/layout/default"/>
    <dgm:cxn modelId="{7EFCF3A2-87E4-C84D-B8A0-441C4072A8AB}" type="presOf" srcId="{7A3A2EB4-7694-45B7-AB54-38EE0E47BE54}" destId="{DE9DB37E-4748-5048-886E-721D042E81B1}" srcOrd="0" destOrd="3" presId="urn:microsoft.com/office/officeart/2005/8/layout/default"/>
    <dgm:cxn modelId="{BDEE49BC-290B-2942-8C5C-3A694CDABAA5}" type="presOf" srcId="{6A1F60F7-D4DD-4BDD-A847-59C6CA5FAD88}" destId="{DE9DB37E-4748-5048-886E-721D042E81B1}" srcOrd="0" destOrd="6" presId="urn:microsoft.com/office/officeart/2005/8/layout/default"/>
    <dgm:cxn modelId="{93A836BF-6F22-4245-80F0-578E5D5AF9A1}" type="presOf" srcId="{DFD5071E-A1C4-4095-8203-DD3C185FB419}" destId="{DE9DB37E-4748-5048-886E-721D042E81B1}" srcOrd="0" destOrd="7" presId="urn:microsoft.com/office/officeart/2005/8/layout/default"/>
    <dgm:cxn modelId="{95C272C5-EC9F-428C-A1EB-4AE42199A2B2}" srcId="{011907D5-F6DC-4041-8EE6-AF3ED527CA25}" destId="{7835B086-D511-41D3-8539-A1ED304E61DB}" srcOrd="3" destOrd="0" parTransId="{AB84E3BB-771B-476B-B362-8B7AABD9F666}" sibTransId="{BE3F981F-98C3-415A-8772-D9CF3342CB86}"/>
    <dgm:cxn modelId="{4A1ED4C9-8607-4034-AE64-212A2F6D957D}" srcId="{011907D5-F6DC-4041-8EE6-AF3ED527CA25}" destId="{E32D5DB7-6252-47ED-839B-A156FE91EBAA}" srcOrd="4" destOrd="0" parTransId="{0FB43316-ABF1-46E3-B1CB-84C37CCD7908}" sibTransId="{452F6C80-157D-4832-9DC4-3A774CE4C312}"/>
    <dgm:cxn modelId="{B2894DCC-E86E-475D-8224-555BF0DA1B8A}" srcId="{011907D5-F6DC-4041-8EE6-AF3ED527CA25}" destId="{2ABFBBBA-C7BB-4C97-81AB-36A90B3557D2}" srcOrd="11" destOrd="0" parTransId="{CF903AD3-B7D2-4C38-951A-07A39CC1632A}" sibTransId="{216222A7-9044-41D2-96EF-77BB3E68AE35}"/>
    <dgm:cxn modelId="{E0CC35CF-BA1B-FD42-B562-4A0CFD75403C}" type="presOf" srcId="{E32D5DB7-6252-47ED-839B-A156FE91EBAA}" destId="{DE9DB37E-4748-5048-886E-721D042E81B1}" srcOrd="0" destOrd="5" presId="urn:microsoft.com/office/officeart/2005/8/layout/default"/>
    <dgm:cxn modelId="{ABA679CF-AA83-4441-A108-7DB13648367E}" type="presOf" srcId="{8B4E3C1D-A2C7-4F70-974D-15682E2CCA9F}" destId="{DE9DB37E-4748-5048-886E-721D042E81B1}" srcOrd="0" destOrd="11" presId="urn:microsoft.com/office/officeart/2005/8/layout/default"/>
    <dgm:cxn modelId="{C55B05D2-F9DC-0649-865F-4EA147188BD5}" type="presOf" srcId="{011907D5-F6DC-4041-8EE6-AF3ED527CA25}" destId="{DE9DB37E-4748-5048-886E-721D042E81B1}" srcOrd="0" destOrd="0" presId="urn:microsoft.com/office/officeart/2005/8/layout/default"/>
    <dgm:cxn modelId="{20CC56D9-DF3B-4057-8281-69421C144B12}" srcId="{011907D5-F6DC-4041-8EE6-AF3ED527CA25}" destId="{7A3A2EB4-7694-45B7-AB54-38EE0E47BE54}" srcOrd="2" destOrd="0" parTransId="{126154ED-6D46-415E-B754-CF0CA806342F}" sibTransId="{28FC8B80-9EB4-4F1F-9E5A-4020303BBB12}"/>
    <dgm:cxn modelId="{E658A3DD-19D3-4F57-91A5-F6EF6E3AB739}" srcId="{011907D5-F6DC-4041-8EE6-AF3ED527CA25}" destId="{8B4E3C1D-A2C7-4F70-974D-15682E2CCA9F}" srcOrd="10" destOrd="0" parTransId="{939C8328-AFFD-4838-9C1B-798BA5DFB918}" sibTransId="{DA0CDB9B-F74C-4E6B-9DED-81DBED6B3E76}"/>
    <dgm:cxn modelId="{97F3AADE-2519-4A42-952D-6F28ACF48EAD}" srcId="{011907D5-F6DC-4041-8EE6-AF3ED527CA25}" destId="{DFD5071E-A1C4-4095-8203-DD3C185FB419}" srcOrd="6" destOrd="0" parTransId="{6DE5525D-F426-4790-9F15-1DEC8E6A416F}" sibTransId="{7C6B5773-C9C0-4DCA-94AF-364B6B23B399}"/>
    <dgm:cxn modelId="{AC13CCE1-1ED0-48D8-AF6E-1D06248C75EF}" srcId="{011907D5-F6DC-4041-8EE6-AF3ED527CA25}" destId="{6A1F60F7-D4DD-4BDD-A847-59C6CA5FAD88}" srcOrd="5" destOrd="0" parTransId="{881DA71B-4688-4055-9737-9550EB239DAD}" sibTransId="{CD5C50F6-F39C-4FB0-B62D-81767D7592FA}"/>
    <dgm:cxn modelId="{4FC6CDE6-C905-EC4B-9365-5401BE3B52DF}" type="presOf" srcId="{843CC0AB-67B2-4FB7-9B06-FE8FEF9448FD}" destId="{DE9DB37E-4748-5048-886E-721D042E81B1}" srcOrd="0" destOrd="8" presId="urn:microsoft.com/office/officeart/2005/8/layout/default"/>
    <dgm:cxn modelId="{3FCECBEA-9891-41CE-8897-780F2AB4E666}" srcId="{011907D5-F6DC-4041-8EE6-AF3ED527CA25}" destId="{94D4BD6D-A75B-4AD1-AE69-A3BF9F82BA91}" srcOrd="9" destOrd="0" parTransId="{24731CBC-FA66-4B48-9EE2-44605082AA82}" sibTransId="{7468CE3B-5912-4F7C-B3E1-7BC09339CFA7}"/>
    <dgm:cxn modelId="{426EDE77-D843-464F-A437-A7E8669F8C9D}" type="presParOf" srcId="{B8AB91C7-FEC9-DD46-8EDA-5B0712FC1D4E}" destId="{DE9DB37E-4748-5048-886E-721D042E81B1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CE02DD-EC92-44A1-9271-338BBD1B9F70}">
      <dsp:nvSpPr>
        <dsp:cNvPr id="0" name=""/>
        <dsp:cNvSpPr/>
      </dsp:nvSpPr>
      <dsp:spPr>
        <a:xfrm>
          <a:off x="1070032" y="35327"/>
          <a:ext cx="1139154" cy="11210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555F4A-51A2-4CF7-BD53-7BE5D889E51E}">
      <dsp:nvSpPr>
        <dsp:cNvPr id="0" name=""/>
        <dsp:cNvSpPr/>
      </dsp:nvSpPr>
      <dsp:spPr>
        <a:xfrm>
          <a:off x="12245" y="1333632"/>
          <a:ext cx="3254727" cy="4804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CA" sz="2700" b="1" kern="1200"/>
            <a:t>1. Data Structures</a:t>
          </a:r>
          <a:endParaRPr lang="en-US" sz="2700" kern="1200"/>
        </a:p>
      </dsp:txBody>
      <dsp:txXfrm>
        <a:off x="12245" y="1333632"/>
        <a:ext cx="3254727" cy="480451"/>
      </dsp:txXfrm>
    </dsp:sp>
    <dsp:sp modelId="{F7AE81F5-C151-4438-A3BB-36003D8CA79B}">
      <dsp:nvSpPr>
        <dsp:cNvPr id="0" name=""/>
        <dsp:cNvSpPr/>
      </dsp:nvSpPr>
      <dsp:spPr>
        <a:xfrm>
          <a:off x="12245" y="1896527"/>
          <a:ext cx="3254727" cy="2260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b="1" kern="1200"/>
            <a:t>Series</a:t>
          </a:r>
          <a:r>
            <a:rPr lang="en-CA" sz="1700" kern="1200"/>
            <a:t>: One-dimensional labeled array capable of holding any data type.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b="1" kern="1200"/>
            <a:t>DataFrame</a:t>
          </a:r>
          <a:r>
            <a:rPr lang="en-CA" sz="1700" kern="1200"/>
            <a:t>: Two-dimensional labeled data structure with columns of potentially different types.</a:t>
          </a:r>
          <a:endParaRPr lang="en-US" sz="1700" kern="1200"/>
        </a:p>
      </dsp:txBody>
      <dsp:txXfrm>
        <a:off x="12245" y="1896527"/>
        <a:ext cx="3254727" cy="2260950"/>
      </dsp:txXfrm>
    </dsp:sp>
    <dsp:sp modelId="{203750C4-AD4B-462F-AAA9-4FF8AB004653}">
      <dsp:nvSpPr>
        <dsp:cNvPr id="0" name=""/>
        <dsp:cNvSpPr/>
      </dsp:nvSpPr>
      <dsp:spPr>
        <a:xfrm>
          <a:off x="4894337" y="35327"/>
          <a:ext cx="1139154" cy="11210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6C7A29-841C-456E-A79B-82AE13C3A3D5}">
      <dsp:nvSpPr>
        <dsp:cNvPr id="0" name=""/>
        <dsp:cNvSpPr/>
      </dsp:nvSpPr>
      <dsp:spPr>
        <a:xfrm>
          <a:off x="3836550" y="1333632"/>
          <a:ext cx="3254727" cy="4804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CA" sz="2700" b="1" kern="1200"/>
            <a:t>2. Data Manipulation</a:t>
          </a:r>
          <a:endParaRPr lang="en-US" sz="2700" kern="1200"/>
        </a:p>
      </dsp:txBody>
      <dsp:txXfrm>
        <a:off x="3836550" y="1333632"/>
        <a:ext cx="3254727" cy="480451"/>
      </dsp:txXfrm>
    </dsp:sp>
    <dsp:sp modelId="{0DAC4DA8-0B2C-4AFE-9298-1A0653FD4478}">
      <dsp:nvSpPr>
        <dsp:cNvPr id="0" name=""/>
        <dsp:cNvSpPr/>
      </dsp:nvSpPr>
      <dsp:spPr>
        <a:xfrm>
          <a:off x="3836550" y="1896527"/>
          <a:ext cx="3254727" cy="2260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b="1" kern="1200"/>
            <a:t>Indexing and Selection</a:t>
          </a:r>
          <a:r>
            <a:rPr lang="en-CA" sz="1700" kern="1200"/>
            <a:t>: Access and modify data using labels, positions, or boolean indexing.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b="1" kern="1200"/>
            <a:t>Handling Missing Data</a:t>
          </a:r>
          <a:r>
            <a:rPr lang="en-CA" sz="1700" kern="1200"/>
            <a:t>: Functions to detect, remove, and fill missing values.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b="1" kern="1200"/>
            <a:t>Merging and Joining</a:t>
          </a:r>
          <a:r>
            <a:rPr lang="en-CA" sz="1700" kern="1200"/>
            <a:t>: Combine multiple DataFrames using various join methods.</a:t>
          </a:r>
          <a:endParaRPr lang="en-US" sz="1700" kern="1200"/>
        </a:p>
      </dsp:txBody>
      <dsp:txXfrm>
        <a:off x="3836550" y="1896527"/>
        <a:ext cx="3254727" cy="2260950"/>
      </dsp:txXfrm>
    </dsp:sp>
    <dsp:sp modelId="{B135FE9D-F2C5-4C34-BE2B-CEBC245B1F19}">
      <dsp:nvSpPr>
        <dsp:cNvPr id="0" name=""/>
        <dsp:cNvSpPr/>
      </dsp:nvSpPr>
      <dsp:spPr>
        <a:xfrm>
          <a:off x="8718642" y="35327"/>
          <a:ext cx="1139154" cy="11210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3E7B99-42C7-4F5E-94AA-0BEBC9004578}">
      <dsp:nvSpPr>
        <dsp:cNvPr id="0" name=""/>
        <dsp:cNvSpPr/>
      </dsp:nvSpPr>
      <dsp:spPr>
        <a:xfrm>
          <a:off x="7660855" y="1333632"/>
          <a:ext cx="3254727" cy="4804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CA" sz="2700" b="1" kern="1200"/>
            <a:t>3. Data Analysis</a:t>
          </a:r>
          <a:endParaRPr lang="en-US" sz="2700" kern="1200"/>
        </a:p>
      </dsp:txBody>
      <dsp:txXfrm>
        <a:off x="7660855" y="1333632"/>
        <a:ext cx="3254727" cy="480451"/>
      </dsp:txXfrm>
    </dsp:sp>
    <dsp:sp modelId="{F7A2306A-3F94-4896-8F81-12964D13BFD6}">
      <dsp:nvSpPr>
        <dsp:cNvPr id="0" name=""/>
        <dsp:cNvSpPr/>
      </dsp:nvSpPr>
      <dsp:spPr>
        <a:xfrm>
          <a:off x="7660855" y="1896527"/>
          <a:ext cx="3254727" cy="2260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b="1" kern="1200"/>
            <a:t>Aggregation and Grouping</a:t>
          </a:r>
          <a:r>
            <a:rPr lang="en-CA" sz="1700" kern="1200"/>
            <a:t>: Group data and perform operations like sum, mean, etc.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b="1" kern="1200"/>
            <a:t>Reshaping</a:t>
          </a:r>
          <a:r>
            <a:rPr lang="en-CA" sz="1700" kern="1200"/>
            <a:t>: Pivot, stack, and unstack data to desired shapes.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b="1" kern="1200"/>
            <a:t>Time Series</a:t>
          </a:r>
          <a:r>
            <a:rPr lang="en-CA" sz="1700" kern="1200"/>
            <a:t>: Handling date and time data with ease, including resampling and frequency conversion.</a:t>
          </a:r>
          <a:endParaRPr lang="en-US" sz="1700" kern="1200"/>
        </a:p>
      </dsp:txBody>
      <dsp:txXfrm>
        <a:off x="7660855" y="1896527"/>
        <a:ext cx="3254727" cy="22609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9DB37E-4748-5048-886E-721D042E81B1}">
      <dsp:nvSpPr>
        <dsp:cNvPr id="0" name=""/>
        <dsp:cNvSpPr/>
      </dsp:nvSpPr>
      <dsp:spPr>
        <a:xfrm>
          <a:off x="836934" y="1342"/>
          <a:ext cx="8841730" cy="53050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/>
            <a:t>Let's dive into a 15-minute pandas exercise using the sales data we just generated. We'll cover the basics of pandas and perform some initial data exploration.</a:t>
          </a:r>
          <a:endParaRPr lang="en-US" sz="23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/>
            <a:t>We start by importing pandas and matplotlib. 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 dirty="0"/>
            <a:t>We read the CSV file into a pandas </a:t>
          </a:r>
          <a:r>
            <a:rPr lang="en-CA" sz="1800" kern="1200" dirty="0" err="1"/>
            <a:t>DataFrame</a:t>
          </a:r>
          <a:r>
            <a:rPr lang="en-CA" sz="1800" kern="1200" dirty="0"/>
            <a:t>. 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 dirty="0"/>
            <a:t>We use </a:t>
          </a:r>
          <a:r>
            <a:rPr lang="en-CA" sz="1800" kern="1200" dirty="0" err="1">
              <a:solidFill>
                <a:srgbClr val="FF0000"/>
              </a:solidFill>
            </a:rPr>
            <a:t>df.info</a:t>
          </a:r>
          <a:r>
            <a:rPr lang="en-CA" sz="1800" kern="1200" dirty="0">
              <a:solidFill>
                <a:srgbClr val="FF0000"/>
              </a:solidFill>
            </a:rPr>
            <a:t>()</a:t>
          </a:r>
          <a:r>
            <a:rPr lang="en-CA" sz="1800" kern="1200" dirty="0"/>
            <a:t> to get an overview of the dataset, including column names, data types, and non-null counts. 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 dirty="0" err="1">
              <a:solidFill>
                <a:srgbClr val="FF0000"/>
              </a:solidFill>
            </a:rPr>
            <a:t>df.head</a:t>
          </a:r>
          <a:r>
            <a:rPr lang="en-CA" sz="1800" kern="1200" dirty="0"/>
            <a:t>() shows us the first few rows of the data. 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 dirty="0" err="1">
              <a:solidFill>
                <a:srgbClr val="FF0000"/>
              </a:solidFill>
            </a:rPr>
            <a:t>df.describe</a:t>
          </a:r>
          <a:r>
            <a:rPr lang="en-CA" sz="1800" kern="1200" dirty="0">
              <a:solidFill>
                <a:srgbClr val="FF0000"/>
              </a:solidFill>
            </a:rPr>
            <a:t>() </a:t>
          </a:r>
          <a:r>
            <a:rPr lang="en-CA" sz="1800" kern="1200" dirty="0"/>
            <a:t>provides a statistical summary of the numerical columns. 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 dirty="0"/>
            <a:t>We check for missing values using </a:t>
          </a:r>
          <a:r>
            <a:rPr lang="en-CA" sz="1800" kern="1200" dirty="0" err="1">
              <a:solidFill>
                <a:srgbClr val="C00000"/>
              </a:solidFill>
            </a:rPr>
            <a:t>df.isnull</a:t>
          </a:r>
          <a:r>
            <a:rPr lang="en-CA" sz="1800" kern="1200" dirty="0">
              <a:solidFill>
                <a:srgbClr val="C00000"/>
              </a:solidFill>
            </a:rPr>
            <a:t>().sum()</a:t>
          </a:r>
          <a:r>
            <a:rPr lang="en-CA" sz="1800" kern="1200" dirty="0"/>
            <a:t>. 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/>
            <a:t>We convert the 'Date' column to datetime type for easier date-based operations. 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 dirty="0"/>
            <a:t>We set 'Date' as the index of the </a:t>
          </a:r>
          <a:r>
            <a:rPr lang="en-CA" sz="1800" kern="1200" dirty="0" err="1"/>
            <a:t>DataFrame</a:t>
          </a:r>
          <a:r>
            <a:rPr lang="en-CA" sz="1800" kern="1200" dirty="0"/>
            <a:t>. 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 dirty="0"/>
            <a:t>We calculate total sales by multiplying Quantity and Price. 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/>
            <a:t>We group the data by Product to get average price and total sales for each product. 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/>
            <a:t>We create a line plot to visualize the monthly sales trend. We calculate and display sales by region. 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/>
            <a:t>Finally, we find the day with the highest sales.</a:t>
          </a:r>
          <a:endParaRPr lang="en-US" sz="1800" kern="1200"/>
        </a:p>
      </dsp:txBody>
      <dsp:txXfrm>
        <a:off x="836934" y="1342"/>
        <a:ext cx="8841730" cy="53050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34F66-7790-925F-0DF4-481B68C73C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FAA2FE-EF5B-4F3C-6123-5E7A41B1FC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15E4F-7DB5-0143-77BB-A1810F1E4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BCAFC-7AE3-F0CA-A0AA-CA5A8D9DD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246BD-A62A-3BFE-2D97-4C0A7E243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73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7BD63-BAE2-D894-57B0-4E338BBD1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0B75C4-7195-75FE-C6DA-15F551DA8D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846DF-2A65-9377-A882-77AA67203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E06FF-368D-C712-42B9-74B8EB658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A2D8A-5D23-7501-67D8-50F9B565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489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9EC412-1EE6-6624-E736-ABD25AE69C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AA953D-8790-B8EF-1382-6ACA55308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FDB55-F86B-DF64-FFC7-DBD8C7899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8664A-A619-E413-112C-33DD0378B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F64EA-E608-A9BA-304D-7A8357AB7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48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997E5-AD07-D6CC-EF49-59B8D51B7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689BA-F35F-CBAE-21BD-77B61C5B4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F25BD-C2F9-88BC-2C7D-17103CDB4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FDB54-B7AE-B9D0-72F1-A1A2AC7C4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ECFF4-C2B0-06A0-37C6-A77D836DE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30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F8F6-E333-5196-F1CB-AD2EA58AB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20E0B-0121-A48B-76E1-CA1526C4F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CAE3B-EF99-08DE-130A-E56D85526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BAB12-6FD0-58BA-BF0E-B2B876ADC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9205C-E081-FFA9-060F-C4215F43C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952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8557C-0545-CF03-AC55-6104EC25D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9D716-90A9-032B-7980-245C6F934F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91F9C-4745-AD21-0A3E-165948EFCE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3E74E3-BF00-40AF-993B-E3E16541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7D1E80-1643-1D83-D992-D10DD0ED8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097958-1706-10C7-9B6C-E2C24C683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33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AC10A-8C04-8673-45F1-94FF27BC8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D334D6-B1B3-D78B-643C-0C110471C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2C36C9-0B52-E7CE-2F1F-2F0961CCC7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E2A96D-2D31-E792-090C-E2D6E83D61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D99DB8-C228-2501-C832-86267D7C95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B6FE09-0D5C-013D-EEEB-91164F083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95815B-8185-F3F2-7F01-AA850FAEA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B8C128-7F40-8A23-2A50-627202790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743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52EE3-ED4A-0ACF-B2BC-7F92504E6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C2DE1E-946A-1C49-1AB3-92ACF3D4F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336DB-4C18-9C86-DEAC-B2B64B4E2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156F8C-C4EF-678D-A3F0-484A3DE52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849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DEA164-509A-1C19-5883-B0206CF97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0A6B59-B718-BD36-2D69-7354337E3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1560E2-9F93-4FAF-7E11-23DDD3AB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20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41E3B-6079-A3F4-7051-9A1F48CC6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16181-53B1-FDEF-0316-2CEF7749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71A43E-357C-06C4-D3A9-EE99422A5B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D750F7-6BA9-B193-69ED-9023BB3D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A75E35-F3FA-8A73-8463-053D79681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F81A82-EE20-B632-1402-793D9C212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995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F4457-FC77-BF99-B44C-DCE86E72C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C41160-3D6C-2CCB-21DE-984DC98690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FECF86-4457-F1B5-A8A9-742AC6276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7AF5DB-C7D8-4E0F-3747-C0411F7D5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FE9636-4A6A-469F-DBF7-DC29DC44D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B68F04-1F58-7D46-C046-7D6A3891F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317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BB3965-DE65-C879-910B-7ED0A1EE3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2AC908-0ACB-AB4C-719F-153C8053E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CE76F-C3E7-A6A4-22F9-CF31CDF1EC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6A80C7-7932-D141-AE5D-6D6504C8FA5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40A8D-C3EF-0A4D-AFE6-D53F086CD1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FD96F-795B-BAA3-EE26-1DFBB9CCAC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5AADB-0069-8F47-B137-774B62188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124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eatures/copilot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Snake">
            <a:extLst>
              <a:ext uri="{FF2B5EF4-FFF2-40B4-BE49-F238E27FC236}">
                <a16:creationId xmlns:a16="http://schemas.microsoft.com/office/drawing/2014/main" id="{B74A2689-95EB-94E4-F103-73A6382AAC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67593D-3C58-8E59-3AF9-C1A94F62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Covering Data Analytics Basics with Python in 3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5F48AA-B96A-02A0-415B-F6578E483C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1300" dirty="0">
                <a:solidFill>
                  <a:srgbClr val="FFFFFF"/>
                </a:solidFill>
              </a:rPr>
              <a:t>Introduction to Pandas (15 min)</a:t>
            </a:r>
          </a:p>
          <a:p>
            <a:pPr marL="342900" indent="-342900">
              <a:buFontTx/>
              <a:buChar char="-"/>
            </a:pPr>
            <a:r>
              <a:rPr lang="en-US" sz="1300" dirty="0">
                <a:solidFill>
                  <a:srgbClr val="FFFFFF"/>
                </a:solidFill>
              </a:rPr>
              <a:t>Data Exploration (30 min)</a:t>
            </a:r>
          </a:p>
          <a:p>
            <a:pPr marL="342900" indent="-342900">
              <a:buFontTx/>
              <a:buChar char="-"/>
            </a:pPr>
            <a:r>
              <a:rPr lang="en-US" sz="1300" dirty="0">
                <a:solidFill>
                  <a:srgbClr val="FFFFFF"/>
                </a:solidFill>
              </a:rPr>
              <a:t>Data Analysis (30 min)</a:t>
            </a:r>
          </a:p>
          <a:p>
            <a:pPr marL="342900" indent="-342900">
              <a:buFontTx/>
              <a:buChar char="-"/>
            </a:pPr>
            <a:r>
              <a:rPr lang="en-US" sz="1300" dirty="0">
                <a:solidFill>
                  <a:srgbClr val="FFFFFF"/>
                </a:solidFill>
              </a:rPr>
              <a:t>Advance Applications (30 min)</a:t>
            </a:r>
          </a:p>
          <a:p>
            <a:endParaRPr lang="en-US" sz="1300" dirty="0">
              <a:solidFill>
                <a:srgbClr val="FFFFFF"/>
              </a:solidFill>
            </a:endParaRPr>
          </a:p>
          <a:p>
            <a:pPr marL="342900" indent="-342900">
              <a:buFontTx/>
              <a:buChar char="-"/>
            </a:pPr>
            <a:endParaRPr lang="en-US" sz="13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9865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232D9-51E4-F6FD-542D-6C23EA189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advance applications (30min)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47FE5-99FF-3931-4BD9-AE471E522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We perform the following analysis:</a:t>
            </a:r>
          </a:p>
          <a:p>
            <a:pPr>
              <a:buFont typeface="+mj-lt"/>
              <a:buAutoNum type="arabicPeriod"/>
            </a:pPr>
            <a:r>
              <a:rPr lang="en-CA" dirty="0"/>
              <a:t>Loads the aggregated crime data.</a:t>
            </a:r>
          </a:p>
          <a:p>
            <a:pPr>
              <a:buFont typeface="+mj-lt"/>
              <a:buAutoNum type="arabicPeriod"/>
            </a:pPr>
            <a:r>
              <a:rPr lang="en-CA" dirty="0"/>
              <a:t>Calculates and visualizes a correlation matrix for all crime types.</a:t>
            </a:r>
          </a:p>
          <a:p>
            <a:pPr>
              <a:buFont typeface="+mj-lt"/>
              <a:buAutoNum type="arabicPeriod"/>
            </a:pPr>
            <a:r>
              <a:rPr lang="en-CA" dirty="0"/>
              <a:t>Finds the most correlated crime types and attempts to predict one based on the other.</a:t>
            </a:r>
          </a:p>
          <a:p>
            <a:pPr>
              <a:buFont typeface="+mj-lt"/>
              <a:buAutoNum type="arabicPeriod"/>
            </a:pPr>
            <a:r>
              <a:rPr lang="en-CA" dirty="0"/>
              <a:t>Defines a function to predict one crime type based on another using linear regression.</a:t>
            </a:r>
          </a:p>
          <a:p>
            <a:pPr>
              <a:buFont typeface="+mj-lt"/>
              <a:buAutoNum type="arabicPeriod"/>
            </a:pPr>
            <a:r>
              <a:rPr lang="en-CA" dirty="0"/>
              <a:t>As an example, it also predicts THEFT.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066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B86D-8DEA-5A1E-6A9A-05A150036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Claude, ChatGPT4o, Copilot, Cody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F4519-D19F-DD14-F3CD-F3449D298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YOU DO NOT NEED TO BE PROGRAMMER</a:t>
            </a:r>
          </a:p>
          <a:p>
            <a:r>
              <a:rPr lang="en-US" sz="2000" dirty="0"/>
              <a:t>You need to get help from these LLM’s</a:t>
            </a:r>
          </a:p>
          <a:p>
            <a:r>
              <a:rPr lang="en-US" sz="2000" dirty="0"/>
              <a:t>VS Code we have Copilot – Free for faculty</a:t>
            </a:r>
          </a:p>
          <a:p>
            <a:r>
              <a:rPr lang="en-US" sz="2000" dirty="0"/>
              <a:t>Or fire up an LLM of your choice</a:t>
            </a:r>
          </a:p>
        </p:txBody>
      </p:sp>
      <p:pic>
        <p:nvPicPr>
          <p:cNvPr id="5" name="Picture 4" descr="Exclamation mark on a yellow background">
            <a:extLst>
              <a:ext uri="{FF2B5EF4-FFF2-40B4-BE49-F238E27FC236}">
                <a16:creationId xmlns:a16="http://schemas.microsoft.com/office/drawing/2014/main" id="{5CC9428C-68A6-2AA1-9B5C-EEC9F4D633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088" r="10171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114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0E711-CC34-0EFC-5C61-0CAB89BA2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VS Code &amp; Copilot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7A286-F13C-8E30-4208-566F23B3F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b="1" dirty="0"/>
              <a:t>First, Sign Up for a GitHub Account (If You Don't Have One)</a:t>
            </a:r>
          </a:p>
          <a:p>
            <a:pPr marL="457200" lvl="1" indent="0">
              <a:buNone/>
            </a:pPr>
            <a:r>
              <a:rPr lang="en-CA" b="1" dirty="0"/>
              <a:t>- </a:t>
            </a:r>
            <a:r>
              <a:rPr lang="en-CA" dirty="0"/>
              <a:t>Open your browser and go to </a:t>
            </a:r>
            <a:r>
              <a:rPr lang="en-CA" dirty="0">
                <a:hlinkClick r:id="rId2"/>
              </a:rPr>
              <a:t>GitHub</a:t>
            </a:r>
            <a:r>
              <a:rPr lang="en-CA" dirty="0"/>
              <a:t>.</a:t>
            </a:r>
          </a:p>
          <a:p>
            <a:pPr marL="457200" lvl="1" indent="0">
              <a:buNone/>
            </a:pPr>
            <a:r>
              <a:rPr lang="en-CA" b="1" dirty="0"/>
              <a:t>- </a:t>
            </a:r>
            <a:r>
              <a:rPr lang="en-CA" dirty="0"/>
              <a:t>Click on the "Sign up" button and follow the instructions to create a GitHub account.</a:t>
            </a:r>
          </a:p>
          <a:p>
            <a:pPr marL="457200" lvl="1" indent="0">
              <a:buNone/>
            </a:pPr>
            <a:r>
              <a:rPr lang="en-CA" b="1" dirty="0"/>
              <a:t>Then: Subscribe to GitHub Copilot</a:t>
            </a:r>
          </a:p>
          <a:p>
            <a:pPr lvl="2">
              <a:buFont typeface="+mj-lt"/>
              <a:buAutoNum type="arabicPeriod"/>
            </a:pPr>
            <a:r>
              <a:rPr lang="en-CA" b="1" dirty="0"/>
              <a:t>Go to GitHub Copilot Page</a:t>
            </a:r>
            <a:r>
              <a:rPr lang="en-CA" dirty="0"/>
              <a:t>: Navigate to the </a:t>
            </a:r>
            <a:r>
              <a:rPr lang="en-CA" dirty="0">
                <a:hlinkClick r:id="rId3"/>
              </a:rPr>
              <a:t>GitHub Copilot subscription page</a:t>
            </a:r>
            <a:r>
              <a:rPr lang="en-CA" dirty="0"/>
              <a:t>.</a:t>
            </a:r>
          </a:p>
          <a:p>
            <a:pPr lvl="2">
              <a:buFont typeface="+mj-lt"/>
              <a:buAutoNum type="arabicPeriod"/>
            </a:pPr>
            <a:r>
              <a:rPr lang="en-CA" b="1" dirty="0"/>
              <a:t>Start a Free Trial or Subscribe</a:t>
            </a:r>
            <a:r>
              <a:rPr lang="en-CA" dirty="0"/>
              <a:t>: Click on "Start my free trial" if you are eligible for a free trial. If you've already used your free trial, you will need to subscribe to one of the paid plans.</a:t>
            </a:r>
          </a:p>
          <a:p>
            <a:pPr lvl="2">
              <a:buFont typeface="+mj-lt"/>
              <a:buAutoNum type="arabicPeriod"/>
            </a:pPr>
            <a:r>
              <a:rPr lang="en-CA" b="1" dirty="0"/>
              <a:t>Choose a Plan</a:t>
            </a:r>
            <a:r>
              <a:rPr lang="en-CA" dirty="0"/>
              <a:t>: Select the plan that suits you (individual or team).</a:t>
            </a:r>
          </a:p>
          <a:p>
            <a:pPr lvl="2">
              <a:buFont typeface="+mj-lt"/>
              <a:buAutoNum type="arabicPeriod"/>
            </a:pPr>
            <a:r>
              <a:rPr lang="en-CA" b="1" dirty="0"/>
              <a:t>Complete the Subscription Process</a:t>
            </a:r>
            <a:r>
              <a:rPr lang="en-CA" dirty="0"/>
              <a:t>: Follow the prompts to enter your payment information and complete the subscription process.</a:t>
            </a:r>
          </a:p>
          <a:p>
            <a:pPr lvl="1"/>
            <a:endParaRPr lang="en-C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331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AF8AF-5C58-36F0-DA94-9FE4DC6CB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VS Code &amp; Copilot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6A7B5-23CD-95C8-400A-D715635CF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4302"/>
            <a:ext cx="10515600" cy="5307725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r>
              <a:rPr lang="en-CA" dirty="0"/>
              <a:t>Step 1: Install VS Code (</a:t>
            </a:r>
            <a:r>
              <a:rPr lang="en-CA" dirty="0">
                <a:hlinkClick r:id="rId2"/>
              </a:rPr>
              <a:t>https://code.visualstudio.com/</a:t>
            </a:r>
            <a:r>
              <a:rPr lang="en-CA" dirty="0"/>
              <a:t>) </a:t>
            </a:r>
          </a:p>
          <a:p>
            <a:pPr marL="0" indent="0">
              <a:buNone/>
            </a:pPr>
            <a:r>
              <a:rPr lang="en-CA" b="1" dirty="0"/>
              <a:t>Step 2: Install GitHub Copilot Extension</a:t>
            </a:r>
          </a:p>
          <a:p>
            <a:pPr lvl="1">
              <a:buFont typeface="+mj-lt"/>
              <a:buAutoNum type="arabicPeriod"/>
            </a:pPr>
            <a:r>
              <a:rPr lang="en-CA" b="1" dirty="0"/>
              <a:t>Open VS Code</a:t>
            </a:r>
            <a:r>
              <a:rPr lang="en-CA" dirty="0"/>
              <a:t>.</a:t>
            </a:r>
          </a:p>
          <a:p>
            <a:pPr lvl="1">
              <a:buFont typeface="+mj-lt"/>
              <a:buAutoNum type="arabicPeriod"/>
            </a:pPr>
            <a:r>
              <a:rPr lang="en-CA" b="1" dirty="0"/>
              <a:t>Go to the Extensions View</a:t>
            </a:r>
            <a:r>
              <a:rPr lang="en-CA" dirty="0"/>
              <a:t>:</a:t>
            </a:r>
          </a:p>
          <a:p>
            <a:pPr marL="914400" lvl="2" indent="0">
              <a:buNone/>
            </a:pPr>
            <a:r>
              <a:rPr lang="en-CA" dirty="0"/>
              <a:t>Click on the Extensions icon in the Activity Bar on the side of the window or press </a:t>
            </a:r>
            <a:r>
              <a:rPr lang="en-CA" dirty="0" err="1"/>
              <a:t>Ctrl+Shift+X</a:t>
            </a:r>
            <a:r>
              <a:rPr lang="en-CA" dirty="0"/>
              <a:t>.</a:t>
            </a:r>
          </a:p>
          <a:p>
            <a:pPr lvl="1">
              <a:buFont typeface="+mj-lt"/>
              <a:buAutoNum type="arabicPeriod"/>
            </a:pPr>
            <a:r>
              <a:rPr lang="en-CA" b="1" dirty="0"/>
              <a:t>Search for "GitHub Copilot"</a:t>
            </a:r>
            <a:r>
              <a:rPr lang="en-CA" dirty="0"/>
              <a:t>:</a:t>
            </a:r>
          </a:p>
          <a:p>
            <a:pPr marL="914400" lvl="2" indent="0">
              <a:buNone/>
            </a:pPr>
            <a:r>
              <a:rPr lang="en-CA" dirty="0"/>
              <a:t>Type "GitHub Copilot" in the search bar.</a:t>
            </a:r>
          </a:p>
          <a:p>
            <a:pPr lvl="1">
              <a:buFont typeface="+mj-lt"/>
              <a:buAutoNum type="arabicPeriod"/>
            </a:pPr>
            <a:r>
              <a:rPr lang="en-CA" b="1" dirty="0"/>
              <a:t>Install the Extension</a:t>
            </a:r>
            <a:r>
              <a:rPr lang="en-CA" dirty="0"/>
              <a:t>:</a:t>
            </a:r>
          </a:p>
          <a:p>
            <a:pPr marL="914400" lvl="2" indent="0">
              <a:buNone/>
            </a:pPr>
            <a:r>
              <a:rPr lang="en-CA" dirty="0"/>
              <a:t>Click the Install button next to the GitHub Copilot extension from GitHub.</a:t>
            </a:r>
          </a:p>
          <a:p>
            <a:pPr marL="0" indent="0">
              <a:buNone/>
            </a:pPr>
            <a:r>
              <a:rPr lang="en-CA" b="1" dirty="0"/>
              <a:t>Step 3: Sign In to GitHub in VS Code</a:t>
            </a:r>
          </a:p>
          <a:p>
            <a:pPr lvl="1">
              <a:buFont typeface="+mj-lt"/>
              <a:buAutoNum type="arabicPeriod"/>
            </a:pPr>
            <a:r>
              <a:rPr lang="en-CA" b="1" dirty="0"/>
              <a:t>Open the Command Palette</a:t>
            </a:r>
            <a:r>
              <a:rPr lang="en-CA" dirty="0"/>
              <a:t>:</a:t>
            </a:r>
          </a:p>
          <a:p>
            <a:pPr marL="914400" lvl="2" indent="0">
              <a:buNone/>
            </a:pPr>
            <a:r>
              <a:rPr lang="en-CA" dirty="0"/>
              <a:t>Press </a:t>
            </a:r>
            <a:r>
              <a:rPr lang="en-CA" dirty="0" err="1"/>
              <a:t>Ctrl+Shift+P</a:t>
            </a:r>
            <a:r>
              <a:rPr lang="en-CA" dirty="0"/>
              <a:t> or </a:t>
            </a:r>
            <a:r>
              <a:rPr lang="en-CA" dirty="0" err="1"/>
              <a:t>Cmd+Shift+P</a:t>
            </a:r>
            <a:r>
              <a:rPr lang="en-CA" dirty="0"/>
              <a:t> on macOS.</a:t>
            </a:r>
          </a:p>
          <a:p>
            <a:pPr lvl="1">
              <a:buFont typeface="+mj-lt"/>
              <a:buAutoNum type="arabicPeriod"/>
            </a:pPr>
            <a:r>
              <a:rPr lang="en-CA" b="1" dirty="0"/>
              <a:t>Run the GitHub: Sign in to GitHub... Command</a:t>
            </a:r>
            <a:r>
              <a:rPr lang="en-CA" dirty="0"/>
              <a:t>:</a:t>
            </a:r>
          </a:p>
          <a:p>
            <a:pPr marL="914400" lvl="2" indent="0">
              <a:buNone/>
            </a:pPr>
            <a:r>
              <a:rPr lang="en-CA" dirty="0"/>
              <a:t>Type GitHub: Sign in to GitHub... and select it.</a:t>
            </a:r>
          </a:p>
          <a:p>
            <a:pPr lvl="1">
              <a:buFont typeface="+mj-lt"/>
              <a:buAutoNum type="arabicPeriod"/>
            </a:pPr>
            <a:r>
              <a:rPr lang="en-CA" b="1" dirty="0"/>
              <a:t>Complete the Authentication</a:t>
            </a:r>
            <a:r>
              <a:rPr lang="en-CA" dirty="0"/>
              <a:t>:</a:t>
            </a:r>
          </a:p>
          <a:p>
            <a:pPr marL="914400" lvl="2" indent="0">
              <a:buNone/>
            </a:pPr>
            <a:r>
              <a:rPr lang="en-CA" dirty="0"/>
              <a:t>Follow the prompts to complete the authentication process. This may involve opening a browser window to authorize VS Code to access your GitHub account.</a:t>
            </a:r>
          </a:p>
          <a:p>
            <a:pPr marL="0" indent="0">
              <a:buNone/>
            </a:pPr>
            <a:r>
              <a:rPr lang="en-CA" b="1" dirty="0"/>
              <a:t>Step 4: Enable GitHub Copilot</a:t>
            </a:r>
          </a:p>
          <a:p>
            <a:pPr lvl="1">
              <a:buFont typeface="+mj-lt"/>
              <a:buAutoNum type="arabicPeriod"/>
            </a:pPr>
            <a:r>
              <a:rPr lang="en-CA" b="1" dirty="0"/>
              <a:t>Open the Command Palette</a:t>
            </a:r>
            <a:r>
              <a:rPr lang="en-CA" dirty="0"/>
              <a:t> again:</a:t>
            </a:r>
          </a:p>
          <a:p>
            <a:pPr marL="914400" lvl="2" indent="0">
              <a:buNone/>
            </a:pPr>
            <a:r>
              <a:rPr lang="en-CA" dirty="0"/>
              <a:t>Press </a:t>
            </a:r>
            <a:r>
              <a:rPr lang="en-CA" dirty="0" err="1"/>
              <a:t>Ctrl+Shift+P</a:t>
            </a:r>
            <a:r>
              <a:rPr lang="en-CA" dirty="0"/>
              <a:t> or </a:t>
            </a:r>
            <a:r>
              <a:rPr lang="en-CA" dirty="0" err="1"/>
              <a:t>Cmd+Shift+P</a:t>
            </a:r>
            <a:r>
              <a:rPr lang="en-CA" dirty="0"/>
              <a:t>.</a:t>
            </a:r>
          </a:p>
          <a:p>
            <a:pPr lvl="1">
              <a:buFont typeface="+mj-lt"/>
              <a:buAutoNum type="arabicPeriod"/>
            </a:pPr>
            <a:r>
              <a:rPr lang="en-CA" b="1" dirty="0"/>
              <a:t>Run the GitHub Copilot: Enable Command</a:t>
            </a:r>
            <a:r>
              <a:rPr lang="en-CA" dirty="0"/>
              <a:t>:</a:t>
            </a:r>
          </a:p>
          <a:p>
            <a:pPr marL="914400" lvl="2" indent="0">
              <a:buNone/>
            </a:pPr>
            <a:r>
              <a:rPr lang="en-CA" dirty="0"/>
              <a:t>Type GitHub Copilot: Enable and select 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204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2D43BB-383D-26F9-85CE-597D5EC44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What’s pandas?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843D1-5D29-59DA-6C67-026E6DECF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1600" b="1"/>
              <a:t>pandas</a:t>
            </a:r>
            <a:r>
              <a:rPr lang="en-CA" sz="1600"/>
              <a:t> is a powerful and flexible open-source data analysis and manipulation library for Python. It provides data structures and functions needed to work seamlessly with structured data.</a:t>
            </a:r>
          </a:p>
          <a:p>
            <a:pPr marL="0" indent="0">
              <a:buNone/>
            </a:pPr>
            <a:r>
              <a:rPr lang="en-CA" sz="1600" b="1"/>
              <a:t>Why Use pandas?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600" b="1"/>
              <a:t>Ease of Use</a:t>
            </a:r>
            <a:r>
              <a:rPr lang="en-CA" sz="1600"/>
              <a:t>: Intuitive syntax and powerful functions make data manipulation simple.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600" b="1"/>
              <a:t>Performance</a:t>
            </a:r>
            <a:r>
              <a:rPr lang="en-CA" sz="1600"/>
              <a:t>: Optimized for performance with large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600" b="1"/>
              <a:t>Community and Ecosystem</a:t>
            </a:r>
            <a:r>
              <a:rPr lang="en-CA" sz="1600"/>
              <a:t>: Extensive documentation, active community, and integration with other data science libraries.</a:t>
            </a:r>
          </a:p>
          <a:p>
            <a:endParaRPr lang="en-US" sz="1600"/>
          </a:p>
        </p:txBody>
      </p:sp>
      <p:pic>
        <p:nvPicPr>
          <p:cNvPr id="5" name="Picture 4" descr="Giant panda">
            <a:extLst>
              <a:ext uri="{FF2B5EF4-FFF2-40B4-BE49-F238E27FC236}">
                <a16:creationId xmlns:a16="http://schemas.microsoft.com/office/drawing/2014/main" id="{8E212F3C-C540-AC8F-FEFC-8B11AFBEA2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87" r="51705" b="1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798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3C24FD-92A3-6DF1-A914-AA354810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Key Features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3D95F3A-72BD-D734-7E90-2B4D5090BE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5214361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6386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6D38F-5B45-7A20-90F5-E0F24A619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9482"/>
          </a:xfrm>
        </p:spPr>
        <p:txBody>
          <a:bodyPr/>
          <a:lstStyle/>
          <a:p>
            <a:r>
              <a:rPr lang="en-US" b="1"/>
              <a:t>15-Minute Pandas Exercise</a:t>
            </a:r>
            <a:endParaRPr lang="en-US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9587B3B2-2675-A9E7-9E0A-2E54284013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6350015"/>
              </p:ext>
            </p:extLst>
          </p:nvPr>
        </p:nvGraphicFramePr>
        <p:xfrm>
          <a:off x="838200" y="1334814"/>
          <a:ext cx="10515600" cy="5307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9392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ADEA-9241-F97A-1319-CA36D0E4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Exploration (30 min)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EEA8A-F56C-3C91-6BCB-B68679188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0428"/>
            <a:ext cx="10515600" cy="496088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CA" dirty="0"/>
              <a:t>This exploration provides a comprehensive overview of the </a:t>
            </a:r>
            <a:r>
              <a:rPr lang="en-CA" b="1" dirty="0">
                <a:solidFill>
                  <a:srgbClr val="FF0000"/>
                </a:solidFill>
              </a:rPr>
              <a:t>Chicago Crime dataset</a:t>
            </a:r>
            <a:r>
              <a:rPr lang="en-CA" dirty="0"/>
              <a:t>, including its structure, content, and some initial insights. </a:t>
            </a:r>
          </a:p>
          <a:p>
            <a:pPr>
              <a:buFont typeface="+mj-lt"/>
              <a:buAutoNum type="arabicPeriod"/>
            </a:pPr>
            <a:r>
              <a:rPr lang="en-CA" dirty="0"/>
              <a:t>Viewing data: </a:t>
            </a:r>
          </a:p>
          <a:p>
            <a:pPr lvl="1">
              <a:buFontTx/>
              <a:buChar char="-"/>
            </a:pPr>
            <a:r>
              <a:rPr lang="en-CA" dirty="0"/>
              <a:t>Displays the first and last few rows of the dataset</a:t>
            </a:r>
          </a:p>
          <a:p>
            <a:pPr lvl="1">
              <a:buFontTx/>
              <a:buChar char="-"/>
            </a:pPr>
            <a:r>
              <a:rPr lang="en-CA" dirty="0"/>
              <a:t>Shows dataset information (columns, data types, non-null counts)</a:t>
            </a:r>
          </a:p>
          <a:p>
            <a:pPr lvl="1">
              <a:buFontTx/>
              <a:buChar char="-"/>
            </a:pPr>
            <a:r>
              <a:rPr lang="en-CA" dirty="0"/>
              <a:t>Presents a statistical summary of numerical columns</a:t>
            </a:r>
          </a:p>
          <a:p>
            <a:pPr>
              <a:buFont typeface="+mj-lt"/>
              <a:buAutoNum type="arabicPeriod"/>
            </a:pPr>
            <a:r>
              <a:rPr lang="en-CA" dirty="0"/>
              <a:t>Selecting columns and rows: </a:t>
            </a:r>
          </a:p>
          <a:p>
            <a:pPr lvl="1">
              <a:buFontTx/>
              <a:buChar char="-"/>
            </a:pPr>
            <a:r>
              <a:rPr lang="en-CA" dirty="0"/>
              <a:t>Demonstrates how to select specific column</a:t>
            </a:r>
          </a:p>
          <a:p>
            <a:pPr lvl="1">
              <a:buFontTx/>
              <a:buChar char="-"/>
            </a:pPr>
            <a:r>
              <a:rPr lang="en-CA" dirty="0"/>
              <a:t>Shows how to select rows based on a condition (e.g., arrests)</a:t>
            </a:r>
          </a:p>
          <a:p>
            <a:pPr>
              <a:buFont typeface="+mj-lt"/>
              <a:buAutoNum type="arabicPeriod"/>
            </a:pPr>
            <a:r>
              <a:rPr lang="en-CA" dirty="0"/>
              <a:t>Filtering data: </a:t>
            </a:r>
          </a:p>
          <a:p>
            <a:pPr lvl="1">
              <a:buFontTx/>
              <a:buChar char="-"/>
            </a:pPr>
            <a:r>
              <a:rPr lang="en-CA" dirty="0"/>
              <a:t>Filters the dataset to show only domestic incidents</a:t>
            </a:r>
          </a:p>
          <a:p>
            <a:pPr>
              <a:buFont typeface="+mj-lt"/>
              <a:buAutoNum type="arabicPeriod"/>
            </a:pPr>
            <a:r>
              <a:rPr lang="en-CA" dirty="0"/>
              <a:t>Handling missing values: </a:t>
            </a:r>
          </a:p>
          <a:p>
            <a:pPr lvl="1">
              <a:buFontTx/>
              <a:buChar char="-"/>
            </a:pPr>
            <a:r>
              <a:rPr lang="en-CA" dirty="0"/>
              <a:t>Counts missing values in each column</a:t>
            </a:r>
          </a:p>
          <a:p>
            <a:pPr lvl="1">
              <a:buFontTx/>
              <a:buChar char="-"/>
            </a:pPr>
            <a:r>
              <a:rPr lang="en-CA" dirty="0"/>
              <a:t>Visualizes missing values using a heatmap</a:t>
            </a:r>
          </a:p>
          <a:p>
            <a:pPr>
              <a:buFont typeface="+mj-lt"/>
              <a:buAutoNum type="arabicPeriod"/>
            </a:pPr>
            <a:r>
              <a:rPr lang="en-CA" dirty="0"/>
              <a:t>Additional Exploration: </a:t>
            </a:r>
          </a:p>
          <a:p>
            <a:pPr lvl="1">
              <a:buFontTx/>
              <a:buChar char="-"/>
            </a:pPr>
            <a:r>
              <a:rPr lang="en-CA" dirty="0"/>
              <a:t>Analyzes crime type distribution with a bar plot of the top 10 crime types</a:t>
            </a:r>
          </a:p>
          <a:p>
            <a:pPr lvl="1">
              <a:buFontTx/>
              <a:buChar char="-"/>
            </a:pPr>
            <a:r>
              <a:rPr lang="en-CA" dirty="0"/>
              <a:t>Calculates and visualizes the arrest rate</a:t>
            </a:r>
          </a:p>
          <a:p>
            <a:pPr>
              <a:buFont typeface="+mj-lt"/>
              <a:buAutoNum type="arabicPeriod"/>
            </a:pPr>
            <a:r>
              <a:rPr lang="en-CA" dirty="0"/>
              <a:t>Geographical Distribution: </a:t>
            </a:r>
          </a:p>
          <a:p>
            <a:pPr lvl="1">
              <a:buFontTx/>
              <a:buChar char="-"/>
            </a:pPr>
            <a:r>
              <a:rPr lang="en-CA" dirty="0"/>
              <a:t>Creates a scatter plot of crime locations using latitude and longitude</a:t>
            </a:r>
          </a:p>
          <a:p>
            <a:pPr>
              <a:buFont typeface="+mj-lt"/>
              <a:buAutoNum type="arabicPeriod"/>
            </a:pPr>
            <a:r>
              <a:rPr lang="en-CA" dirty="0"/>
              <a:t>Time-based Analysis: </a:t>
            </a:r>
          </a:p>
          <a:p>
            <a:pPr lvl="1">
              <a:buFontTx/>
              <a:buChar char="-"/>
            </a:pPr>
            <a:r>
              <a:rPr lang="en-CA" dirty="0"/>
              <a:t>Extracts the hour from the date and analyzes hourly crime distribution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617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6195F-3204-FEB4-D3FE-E4CF868F3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Analysis (30 minutes)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F6E85-2881-E6F4-88E8-07694B2CD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dirty="0"/>
              <a:t>This comprehensive data analysis script covers the following aspects:</a:t>
            </a:r>
          </a:p>
          <a:p>
            <a:pPr>
              <a:buFont typeface="+mj-lt"/>
              <a:buAutoNum type="arabicPeriod"/>
            </a:pPr>
            <a:r>
              <a:rPr lang="en-CA" dirty="0"/>
              <a:t>Grouping and Aggregating Data: </a:t>
            </a:r>
          </a:p>
          <a:p>
            <a:pPr lvl="1">
              <a:buFontTx/>
              <a:buChar char="-"/>
            </a:pPr>
            <a:r>
              <a:rPr lang="en-CA" dirty="0"/>
              <a:t>Analyzes crime counts by district</a:t>
            </a:r>
          </a:p>
          <a:p>
            <a:pPr lvl="1">
              <a:buFontTx/>
              <a:buChar char="-"/>
            </a:pPr>
            <a:r>
              <a:rPr lang="en-CA" dirty="0"/>
              <a:t>Calculates and visualizes arrest rates by primary type of crime</a:t>
            </a:r>
          </a:p>
          <a:p>
            <a:pPr>
              <a:buFont typeface="+mj-lt"/>
              <a:buAutoNum type="arabicPeriod"/>
            </a:pPr>
            <a:r>
              <a:rPr lang="en-CA" dirty="0"/>
              <a:t>Applying Functions to Data: </a:t>
            </a:r>
          </a:p>
          <a:p>
            <a:pPr lvl="1">
              <a:buFontTx/>
              <a:buChar char="-"/>
            </a:pPr>
            <a:r>
              <a:rPr lang="en-CA" dirty="0"/>
              <a:t>Creates a custom function to categorize time of day</a:t>
            </a:r>
          </a:p>
          <a:p>
            <a:pPr lvl="1">
              <a:buFontTx/>
              <a:buChar char="-"/>
            </a:pPr>
            <a:r>
              <a:rPr lang="en-CA" dirty="0"/>
              <a:t>Applies this function to analyze crime distribution across different times of day</a:t>
            </a:r>
          </a:p>
          <a:p>
            <a:pPr>
              <a:buFont typeface="+mj-lt"/>
              <a:buAutoNum type="arabicPeriod"/>
            </a:pPr>
            <a:r>
              <a:rPr lang="en-CA" dirty="0"/>
              <a:t>Basic Statistical Analysis: </a:t>
            </a:r>
          </a:p>
          <a:p>
            <a:pPr lvl="1">
              <a:buFontTx/>
              <a:buChar char="-"/>
            </a:pPr>
            <a:r>
              <a:rPr lang="en-CA" dirty="0"/>
              <a:t>Performs correlation analysis on numerical columns</a:t>
            </a:r>
          </a:p>
          <a:p>
            <a:pPr lvl="1">
              <a:buFontTx/>
              <a:buChar char="-"/>
            </a:pPr>
            <a:r>
              <a:rPr lang="en-CA" dirty="0"/>
              <a:t>Conducts a chi-square test for independence between 'Primary Type' and 'Arrest’</a:t>
            </a:r>
          </a:p>
          <a:p>
            <a:pPr lvl="1">
              <a:buFontTx/>
              <a:buChar char="-"/>
            </a:pPr>
            <a:r>
              <a:rPr lang="en-CA" dirty="0"/>
              <a:t>Analyzes crime trends over time</a:t>
            </a:r>
          </a:p>
          <a:p>
            <a:pPr lvl="1">
              <a:buFontTx/>
              <a:buChar char="-"/>
            </a:pPr>
            <a:r>
              <a:rPr lang="en-CA" dirty="0"/>
              <a:t>Identifies top locations with highest crime rates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358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1170</Words>
  <Application>Microsoft Office PowerPoint</Application>
  <PresentationFormat>Widescreen</PresentationFormat>
  <Paragraphs>115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Covering Data Analytics Basics with Python in 3 Hours</vt:lpstr>
      <vt:lpstr>Claude, ChatGPT4o, Copilot, Cody …</vt:lpstr>
      <vt:lpstr>VS Code &amp; Copilot</vt:lpstr>
      <vt:lpstr>VS Code &amp; Copilot</vt:lpstr>
      <vt:lpstr>What’s pandas?</vt:lpstr>
      <vt:lpstr>Key Features</vt:lpstr>
      <vt:lpstr>15-Minute Pandas Exercise</vt:lpstr>
      <vt:lpstr>Data Exploration (30 min)</vt:lpstr>
      <vt:lpstr>Data Analysis (30 minutes)</vt:lpstr>
      <vt:lpstr>More advance applications (30min)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Covering Data Analytics Basics with Python in 3 Hours</dc:title>
  <dc:creator>Yigit Aydede</dc:creator>
  <cp:lastModifiedBy>Yigit Aydede</cp:lastModifiedBy>
  <cp:revision>7</cp:revision>
  <dcterms:created xsi:type="dcterms:W3CDTF">2024-08-04T17:10:06Z</dcterms:created>
  <dcterms:modified xsi:type="dcterms:W3CDTF">2024-08-19T18:00:40Z</dcterms:modified>
</cp:coreProperties>
</file>

<file path=docProps/thumbnail.jpeg>
</file>